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2" r:id="rId2"/>
    <p:sldId id="263" r:id="rId3"/>
    <p:sldId id="278" r:id="rId4"/>
    <p:sldId id="264" r:id="rId5"/>
    <p:sldId id="279" r:id="rId6"/>
    <p:sldId id="281" r:id="rId7"/>
    <p:sldId id="282" r:id="rId8"/>
    <p:sldId id="283" r:id="rId9"/>
    <p:sldId id="284" r:id="rId10"/>
    <p:sldId id="286" r:id="rId11"/>
    <p:sldId id="285" r:id="rId12"/>
    <p:sldId id="287" r:id="rId13"/>
    <p:sldId id="288" r:id="rId14"/>
    <p:sldId id="301" r:id="rId15"/>
    <p:sldId id="296" r:id="rId16"/>
    <p:sldId id="303" r:id="rId17"/>
    <p:sldId id="304" r:id="rId18"/>
    <p:sldId id="289" r:id="rId19"/>
    <p:sldId id="291" r:id="rId20"/>
    <p:sldId id="302" r:id="rId21"/>
    <p:sldId id="305" r:id="rId22"/>
    <p:sldId id="324" r:id="rId23"/>
    <p:sldId id="325" r:id="rId24"/>
    <p:sldId id="306" r:id="rId25"/>
    <p:sldId id="294" r:id="rId26"/>
    <p:sldId id="290" r:id="rId27"/>
    <p:sldId id="307" r:id="rId28"/>
    <p:sldId id="308" r:id="rId29"/>
    <p:sldId id="309" r:id="rId30"/>
    <p:sldId id="295" r:id="rId31"/>
    <p:sldId id="292" r:id="rId32"/>
    <p:sldId id="310" r:id="rId33"/>
    <p:sldId id="311" r:id="rId34"/>
    <p:sldId id="297" r:id="rId35"/>
    <p:sldId id="298" r:id="rId36"/>
    <p:sldId id="299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020294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090" y="5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, </a:t>
            </a:r>
            <a:r>
              <a:rPr lang="en-US" dirty="0" err="1"/>
              <a:t>Impor</a:t>
            </a:r>
            <a:r>
              <a:rPr lang="en-US" dirty="0"/>
              <a:t> dan </a:t>
            </a:r>
            <a:r>
              <a:rPr lang="en-US" dirty="0" err="1"/>
              <a:t>Ekspor</a:t>
            </a:r>
            <a:r>
              <a:rPr lang="en-US" dirty="0"/>
              <a:t>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Minggu ke-5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6C0CBB0-9520-B05B-6D88-38E7F82272D1}"/>
              </a:ext>
            </a:extLst>
          </p:cNvPr>
          <p:cNvSpPr/>
          <p:nvPr/>
        </p:nvSpPr>
        <p:spPr>
          <a:xfrm>
            <a:off x="6138153" y="1926430"/>
            <a:ext cx="4292948" cy="1821471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28B4F-A7AA-1A2B-9E71-6E643F6F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 Data (DB Access)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BF0F-2B41-AE97-01A3-4525E04A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5DDE0F-C1E3-9C35-4BC9-D9C564B8FAB9}"/>
              </a:ext>
            </a:extLst>
          </p:cNvPr>
          <p:cNvSpPr/>
          <p:nvPr/>
        </p:nvSpPr>
        <p:spPr>
          <a:xfrm>
            <a:off x="1352336" y="1881920"/>
            <a:ext cx="2929743" cy="20330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F5D5E-5D6D-B0AB-2053-355DC35B1D59}"/>
              </a:ext>
            </a:extLst>
          </p:cNvPr>
          <p:cNvSpPr/>
          <p:nvPr/>
        </p:nvSpPr>
        <p:spPr>
          <a:xfrm>
            <a:off x="1632815" y="2358642"/>
            <a:ext cx="1111623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Aplikasi Prod</a:t>
            </a:r>
          </a:p>
        </p:txBody>
      </p:sp>
      <p:sp>
        <p:nvSpPr>
          <p:cNvPr id="12" name="Can 12">
            <a:extLst>
              <a:ext uri="{FF2B5EF4-FFF2-40B4-BE49-F238E27FC236}">
                <a16:creationId xmlns:a16="http://schemas.microsoft.com/office/drawing/2014/main" id="{395F68BC-1624-B5CD-4631-5D62C7635A94}"/>
              </a:ext>
            </a:extLst>
          </p:cNvPr>
          <p:cNvSpPr/>
          <p:nvPr/>
        </p:nvSpPr>
        <p:spPr>
          <a:xfrm>
            <a:off x="3231570" y="2358642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DB Prod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05032C-5962-29E2-6B55-4E84C750D995}"/>
              </a:ext>
            </a:extLst>
          </p:cNvPr>
          <p:cNvCxnSpPr>
            <a:cxnSpLocks/>
          </p:cNvCxnSpPr>
          <p:nvPr/>
        </p:nvCxnSpPr>
        <p:spPr>
          <a:xfrm flipV="1">
            <a:off x="2738512" y="2914453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00DC2A-A112-6629-2C98-B84A6EFC2184}"/>
              </a:ext>
            </a:extLst>
          </p:cNvPr>
          <p:cNvSpPr txBox="1"/>
          <p:nvPr/>
        </p:nvSpPr>
        <p:spPr>
          <a:xfrm>
            <a:off x="1495178" y="1913906"/>
            <a:ext cx="264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 Environment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8CE42E-D94A-B05F-ACC1-7B094A77E88F}"/>
              </a:ext>
            </a:extLst>
          </p:cNvPr>
          <p:cNvCxnSpPr>
            <a:cxnSpLocks/>
          </p:cNvCxnSpPr>
          <p:nvPr/>
        </p:nvCxnSpPr>
        <p:spPr>
          <a:xfrm>
            <a:off x="4282079" y="2914453"/>
            <a:ext cx="185607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14700B-B951-2530-6886-0C429C1918AF}"/>
              </a:ext>
            </a:extLst>
          </p:cNvPr>
          <p:cNvSpPr txBox="1"/>
          <p:nvPr/>
        </p:nvSpPr>
        <p:spPr>
          <a:xfrm>
            <a:off x="4432716" y="3039795"/>
            <a:ext cx="1574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clone / back up</a:t>
            </a:r>
            <a:endParaRPr lang="en-ID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F31EE1-B3EB-D7EC-59A1-85845CCAEB68}"/>
              </a:ext>
            </a:extLst>
          </p:cNvPr>
          <p:cNvCxnSpPr>
            <a:cxnSpLocks/>
          </p:cNvCxnSpPr>
          <p:nvPr/>
        </p:nvCxnSpPr>
        <p:spPr>
          <a:xfrm>
            <a:off x="7353680" y="2899428"/>
            <a:ext cx="1887597" cy="150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n 12">
            <a:extLst>
              <a:ext uri="{FF2B5EF4-FFF2-40B4-BE49-F238E27FC236}">
                <a16:creationId xmlns:a16="http://schemas.microsoft.com/office/drawing/2014/main" id="{8ACB3522-0F83-660D-3169-E307357A1571}"/>
              </a:ext>
            </a:extLst>
          </p:cNvPr>
          <p:cNvSpPr/>
          <p:nvPr/>
        </p:nvSpPr>
        <p:spPr>
          <a:xfrm>
            <a:off x="6352186" y="2358642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DB Staging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100327-2F51-8DA3-674C-63AF8BC99311}"/>
              </a:ext>
            </a:extLst>
          </p:cNvPr>
          <p:cNvSpPr txBox="1"/>
          <p:nvPr/>
        </p:nvSpPr>
        <p:spPr>
          <a:xfrm>
            <a:off x="7452120" y="3039795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DB Access (SQL)</a:t>
            </a:r>
            <a:endParaRPr lang="en-ID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6C6D8B-A782-3098-2A91-9D62E7152C9A}"/>
              </a:ext>
            </a:extLst>
          </p:cNvPr>
          <p:cNvSpPr txBox="1"/>
          <p:nvPr/>
        </p:nvSpPr>
        <p:spPr>
          <a:xfrm>
            <a:off x="7103671" y="2173976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949E2D-46BB-C2E9-9750-F3DABB0EC971}"/>
              </a:ext>
            </a:extLst>
          </p:cNvPr>
          <p:cNvSpPr txBox="1"/>
          <p:nvPr/>
        </p:nvSpPr>
        <p:spPr>
          <a:xfrm>
            <a:off x="849836" y="5848662"/>
            <a:ext cx="10503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 Staging Database </a:t>
            </a:r>
            <a:r>
              <a:rPr lang="en-US" sz="1400" i="1" dirty="0" err="1"/>
              <a:t>beragam</a:t>
            </a:r>
            <a:r>
              <a:rPr lang="en-US" sz="1400" i="1" dirty="0"/>
              <a:t> </a:t>
            </a:r>
            <a:r>
              <a:rPr lang="en-US" sz="1400" i="1" dirty="0" err="1"/>
              <a:t>praktiknya</a:t>
            </a:r>
            <a:r>
              <a:rPr lang="en-US" sz="1400" i="1" dirty="0"/>
              <a:t>, </a:t>
            </a:r>
            <a:r>
              <a:rPr lang="en-US" sz="1400" i="1" dirty="0" err="1"/>
              <a:t>ada</a:t>
            </a:r>
            <a:r>
              <a:rPr lang="en-US" sz="1400" i="1" dirty="0"/>
              <a:t> yang di-staging di </a:t>
            </a:r>
            <a:r>
              <a:rPr lang="en-US" sz="1400" i="1" dirty="0" err="1"/>
              <a:t>infrastruktur</a:t>
            </a:r>
            <a:r>
              <a:rPr lang="en-US" sz="1400" i="1" dirty="0"/>
              <a:t> </a:t>
            </a:r>
            <a:r>
              <a:rPr lang="en-US" sz="1400" i="1" dirty="0" err="1"/>
              <a:t>auditan</a:t>
            </a:r>
            <a:r>
              <a:rPr lang="en-US" sz="1400" i="1" dirty="0"/>
              <a:t>, </a:t>
            </a:r>
            <a:r>
              <a:rPr lang="en-US" sz="1400" i="1" dirty="0" err="1"/>
              <a:t>ada</a:t>
            </a:r>
            <a:r>
              <a:rPr lang="en-US" sz="1400" i="1" dirty="0"/>
              <a:t> juga yang di </a:t>
            </a:r>
            <a:r>
              <a:rPr lang="en-US" sz="1400" i="1" dirty="0" err="1"/>
              <a:t>infrastruktur</a:t>
            </a:r>
            <a:r>
              <a:rPr lang="en-US" sz="1400" i="1" dirty="0"/>
              <a:t> auditor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14FDC9-E76F-D5CA-5C1F-A896156D0394}"/>
              </a:ext>
            </a:extLst>
          </p:cNvPr>
          <p:cNvSpPr txBox="1"/>
          <p:nvPr/>
        </p:nvSpPr>
        <p:spPr>
          <a:xfrm>
            <a:off x="5455786" y="4245508"/>
            <a:ext cx="4068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tambahan</a:t>
            </a:r>
          </a:p>
          <a:p>
            <a:pPr marL="285750" indent="-285750">
              <a:buFontTx/>
              <a:buChar char="-"/>
            </a:pPr>
            <a:r>
              <a:rPr lang="en-US" dirty="0"/>
              <a:t>Secara </a:t>
            </a:r>
            <a:r>
              <a:rPr lang="en-US" dirty="0" err="1"/>
              <a:t>teknis</a:t>
            </a:r>
            <a:r>
              <a:rPr lang="en-US" dirty="0"/>
              <a:t> lebih </a:t>
            </a:r>
            <a:r>
              <a:rPr lang="en-US" dirty="0" err="1"/>
              <a:t>kompleks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F16DEC-D0D2-BAB5-D325-AFBD685C2FCF}"/>
              </a:ext>
            </a:extLst>
          </p:cNvPr>
          <p:cNvSpPr txBox="1"/>
          <p:nvPr/>
        </p:nvSpPr>
        <p:spPr>
          <a:xfrm>
            <a:off x="1710635" y="4251264"/>
            <a:ext cx="3347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integritas data lebih </a:t>
            </a:r>
            <a:r>
              <a:rPr lang="en-US" dirty="0" err="1"/>
              <a:t>terjamin</a:t>
            </a:r>
            <a:endParaRPr lang="en-US" dirty="0"/>
          </a:p>
          <a:p>
            <a:pPr marL="174625" indent="-174625"/>
            <a:r>
              <a:rPr lang="en-US" dirty="0"/>
              <a:t>+ </a:t>
            </a:r>
            <a:r>
              <a:rPr lang="en-US" dirty="0" err="1"/>
              <a:t>pengolahan</a:t>
            </a:r>
            <a:r>
              <a:rPr lang="en-US" dirty="0"/>
              <a:t> lebih </a:t>
            </a:r>
            <a:r>
              <a:rPr lang="en-US" dirty="0" err="1"/>
              <a:t>cepat</a:t>
            </a:r>
            <a:r>
              <a:rPr lang="en-US" dirty="0"/>
              <a:t> pada data dengan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  <a:p>
            <a:pPr marL="174625" indent="-174625"/>
            <a:r>
              <a:rPr lang="en-US" dirty="0"/>
              <a:t>+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pengawasan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(auditor </a:t>
            </a:r>
            <a:r>
              <a:rPr lang="en-US" dirty="0" err="1"/>
              <a:t>eksternal</a:t>
            </a:r>
            <a:r>
              <a:rPr lang="en-US" dirty="0"/>
              <a:t>)</a:t>
            </a:r>
          </a:p>
        </p:txBody>
      </p:sp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52815B69-5107-4755-8DF6-5C7B7080B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2453" y="2279269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704E46-3BE1-43B2-9B62-4D914EA76ED4}"/>
              </a:ext>
            </a:extLst>
          </p:cNvPr>
          <p:cNvSpPr txBox="1"/>
          <p:nvPr/>
        </p:nvSpPr>
        <p:spPr>
          <a:xfrm>
            <a:off x="9315901" y="3146457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</a:t>
            </a:r>
          </a:p>
        </p:txBody>
      </p:sp>
    </p:spTree>
    <p:extLst>
      <p:ext uri="{BB962C8B-B14F-4D97-AF65-F5344CB8AC3E}">
        <p14:creationId xmlns:p14="http://schemas.microsoft.com/office/powerpoint/2010/main" val="286033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8B4F-A7AA-1A2B-9E71-6E643F6F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 Data (Export)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BF0F-2B41-AE97-01A3-4525E04A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5DDE0F-C1E3-9C35-4BC9-D9C564B8FAB9}"/>
              </a:ext>
            </a:extLst>
          </p:cNvPr>
          <p:cNvSpPr/>
          <p:nvPr/>
        </p:nvSpPr>
        <p:spPr>
          <a:xfrm>
            <a:off x="1556617" y="1726321"/>
            <a:ext cx="2929743" cy="20330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F5D5E-5D6D-B0AB-2053-355DC35B1D59}"/>
              </a:ext>
            </a:extLst>
          </p:cNvPr>
          <p:cNvSpPr/>
          <p:nvPr/>
        </p:nvSpPr>
        <p:spPr>
          <a:xfrm>
            <a:off x="1837096" y="2203043"/>
            <a:ext cx="1111623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Aplikasi Prod</a:t>
            </a:r>
          </a:p>
        </p:txBody>
      </p:sp>
      <p:sp>
        <p:nvSpPr>
          <p:cNvPr id="12" name="Can 12">
            <a:extLst>
              <a:ext uri="{FF2B5EF4-FFF2-40B4-BE49-F238E27FC236}">
                <a16:creationId xmlns:a16="http://schemas.microsoft.com/office/drawing/2014/main" id="{395F68BC-1624-B5CD-4631-5D62C7635A94}"/>
              </a:ext>
            </a:extLst>
          </p:cNvPr>
          <p:cNvSpPr/>
          <p:nvPr/>
        </p:nvSpPr>
        <p:spPr>
          <a:xfrm>
            <a:off x="3435851" y="2203043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DB Prod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05032C-5962-29E2-6B55-4E84C750D995}"/>
              </a:ext>
            </a:extLst>
          </p:cNvPr>
          <p:cNvCxnSpPr>
            <a:cxnSpLocks/>
          </p:cNvCxnSpPr>
          <p:nvPr/>
        </p:nvCxnSpPr>
        <p:spPr>
          <a:xfrm flipV="1">
            <a:off x="2942793" y="2758854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00DC2A-A112-6629-2C98-B84A6EFC2184}"/>
              </a:ext>
            </a:extLst>
          </p:cNvPr>
          <p:cNvSpPr txBox="1"/>
          <p:nvPr/>
        </p:nvSpPr>
        <p:spPr>
          <a:xfrm>
            <a:off x="1699459" y="1758307"/>
            <a:ext cx="264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 Environment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8CE42E-D94A-B05F-ACC1-7B094A77E88F}"/>
              </a:ext>
            </a:extLst>
          </p:cNvPr>
          <p:cNvCxnSpPr>
            <a:cxnSpLocks/>
          </p:cNvCxnSpPr>
          <p:nvPr/>
        </p:nvCxnSpPr>
        <p:spPr>
          <a:xfrm>
            <a:off x="4486360" y="2758854"/>
            <a:ext cx="2288499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14700B-B951-2530-6886-0C429C1918AF}"/>
              </a:ext>
            </a:extLst>
          </p:cNvPr>
          <p:cNvSpPr txBox="1"/>
          <p:nvPr/>
        </p:nvSpPr>
        <p:spPr>
          <a:xfrm>
            <a:off x="4483819" y="2884196"/>
            <a:ext cx="2203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copy / extract / export</a:t>
            </a:r>
            <a:endParaRPr lang="en-ID" sz="1600" dirty="0"/>
          </a:p>
        </p:txBody>
      </p:sp>
      <p:pic>
        <p:nvPicPr>
          <p:cNvPr id="24" name="Graphic 23" descr="Disk">
            <a:extLst>
              <a:ext uri="{FF2B5EF4-FFF2-40B4-BE49-F238E27FC236}">
                <a16:creationId xmlns:a16="http://schemas.microsoft.com/office/drawing/2014/main" id="{9C2579A9-4528-3C1B-91EB-77934BCD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6042" y="2221150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F31EE1-B3EB-D7EC-59A1-85845CCAEB68}"/>
              </a:ext>
            </a:extLst>
          </p:cNvPr>
          <p:cNvCxnSpPr>
            <a:cxnSpLocks/>
          </p:cNvCxnSpPr>
          <p:nvPr/>
        </p:nvCxnSpPr>
        <p:spPr>
          <a:xfrm>
            <a:off x="7923169" y="2743829"/>
            <a:ext cx="174826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C4EF74-1879-E299-53AA-341B164E8FE5}"/>
              </a:ext>
            </a:extLst>
          </p:cNvPr>
          <p:cNvSpPr txBox="1"/>
          <p:nvPr/>
        </p:nvSpPr>
        <p:spPr>
          <a:xfrm>
            <a:off x="7981124" y="2869171"/>
            <a:ext cx="142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copy / import</a:t>
            </a:r>
            <a:endParaRPr lang="en-ID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920422-A60A-D3F6-021D-5A620CFFAC3B}"/>
              </a:ext>
            </a:extLst>
          </p:cNvPr>
          <p:cNvSpPr txBox="1"/>
          <p:nvPr/>
        </p:nvSpPr>
        <p:spPr>
          <a:xfrm>
            <a:off x="6586771" y="1859346"/>
            <a:ext cx="1612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Removeable Storage / </a:t>
            </a:r>
          </a:p>
          <a:p>
            <a:pPr algn="ctr"/>
            <a:r>
              <a:rPr lang="en-US" sz="1100" dirty="0"/>
              <a:t>Cloud storage</a:t>
            </a:r>
            <a:endParaRPr lang="en-ID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C8E478-3B8A-8B77-72AC-DFFA320891C4}"/>
              </a:ext>
            </a:extLst>
          </p:cNvPr>
          <p:cNvSpPr txBox="1"/>
          <p:nvPr/>
        </p:nvSpPr>
        <p:spPr>
          <a:xfrm>
            <a:off x="1837095" y="4406630"/>
            <a:ext cx="3347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relatif</a:t>
            </a:r>
            <a:r>
              <a:rPr lang="en-US" dirty="0"/>
              <a:t> lebih </a:t>
            </a:r>
            <a:r>
              <a:rPr lang="en-US" dirty="0" err="1"/>
              <a:t>cepat</a:t>
            </a:r>
            <a:endParaRPr lang="en-US" dirty="0"/>
          </a:p>
          <a:p>
            <a:pPr marL="174625" indent="-174625"/>
            <a:r>
              <a:rPr lang="en-US" dirty="0"/>
              <a:t>+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pengawasan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(auditor </a:t>
            </a:r>
            <a:r>
              <a:rPr lang="en-US" dirty="0" err="1"/>
              <a:t>eksternal</a:t>
            </a:r>
            <a:r>
              <a:rPr lang="en-US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A413B4-9AD5-F293-9F88-20BFFFA26AD7}"/>
              </a:ext>
            </a:extLst>
          </p:cNvPr>
          <p:cNvSpPr txBox="1"/>
          <p:nvPr/>
        </p:nvSpPr>
        <p:spPr>
          <a:xfrm>
            <a:off x="5309871" y="4406630"/>
            <a:ext cx="46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Integritas data </a:t>
            </a:r>
            <a:r>
              <a:rPr lang="en-US" dirty="0" err="1"/>
              <a:t>rentan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Data </a:t>
            </a:r>
            <a:r>
              <a:rPr lang="en-US" dirty="0" err="1"/>
              <a:t>bersifat</a:t>
            </a:r>
            <a:r>
              <a:rPr lang="en-US" dirty="0"/>
              <a:t> snapshot (tidak continuous)</a:t>
            </a:r>
          </a:p>
        </p:txBody>
      </p:sp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3F3F6990-EB87-4C43-ABBB-933BE1376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4994" y="2171752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E5DD77-6EEF-4504-893F-B6D0FAD27105}"/>
              </a:ext>
            </a:extLst>
          </p:cNvPr>
          <p:cNvSpPr txBox="1"/>
          <p:nvPr/>
        </p:nvSpPr>
        <p:spPr>
          <a:xfrm>
            <a:off x="9718442" y="3038940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</a:t>
            </a:r>
          </a:p>
        </p:txBody>
      </p:sp>
    </p:spTree>
    <p:extLst>
      <p:ext uri="{BB962C8B-B14F-4D97-AF65-F5344CB8AC3E}">
        <p14:creationId xmlns:p14="http://schemas.microsoft.com/office/powerpoint/2010/main" val="199349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F660-D8C2-E170-45DA-19343F7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8F997-6809-9FAF-AA92-E64C01E2F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#excel</a:t>
            </a:r>
          </a:p>
        </p:txBody>
      </p:sp>
    </p:spTree>
    <p:extLst>
      <p:ext uri="{BB962C8B-B14F-4D97-AF65-F5344CB8AC3E}">
        <p14:creationId xmlns:p14="http://schemas.microsoft.com/office/powerpoint/2010/main" val="4261479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A7BCB-BA1D-9825-7360-BEE8C12A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998B8F-765B-6455-0E88-2A6BE6FB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Lingkup</a:t>
            </a:r>
            <a:r>
              <a:rPr lang="en-US" dirty="0"/>
              <a:t> Latihan </a:t>
            </a:r>
            <a:r>
              <a:rPr lang="en-US" dirty="0" err="1"/>
              <a:t>Impor</a:t>
            </a:r>
            <a:r>
              <a:rPr lang="en-US" dirty="0"/>
              <a:t>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9E8835-DACE-8790-3F8E-CDEF96279E9B}"/>
              </a:ext>
            </a:extLst>
          </p:cNvPr>
          <p:cNvSpPr/>
          <p:nvPr/>
        </p:nvSpPr>
        <p:spPr>
          <a:xfrm>
            <a:off x="8442408" y="1721055"/>
            <a:ext cx="2844310" cy="12834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7200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Delimited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Fixed Width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CCD90-C72F-DAE9-3D95-5A0559C2737E}"/>
              </a:ext>
            </a:extLst>
          </p:cNvPr>
          <p:cNvSpPr/>
          <p:nvPr/>
        </p:nvSpPr>
        <p:spPr>
          <a:xfrm>
            <a:off x="8442407" y="3902291"/>
            <a:ext cx="2844310" cy="2160621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7200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Mdb</a:t>
            </a:r>
            <a:r>
              <a:rPr lang="en-US" sz="2800" dirty="0">
                <a:solidFill>
                  <a:schemeClr val="tx1"/>
                </a:solidFill>
              </a:rPr>
              <a:t> (Access)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Dbf</a:t>
            </a:r>
            <a:endParaRPr lang="en-US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XBRL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3E158-D420-3060-6306-A72D970E07A4}"/>
              </a:ext>
            </a:extLst>
          </p:cNvPr>
          <p:cNvSpPr txBox="1"/>
          <p:nvPr/>
        </p:nvSpPr>
        <p:spPr>
          <a:xfrm>
            <a:off x="8609955" y="1072648"/>
            <a:ext cx="2509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Flat File/Text</a:t>
            </a:r>
            <a:endParaRPr lang="en-ID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86005-F7EE-9882-4D0B-04417B1D6973}"/>
              </a:ext>
            </a:extLst>
          </p:cNvPr>
          <p:cNvSpPr txBox="1"/>
          <p:nvPr/>
        </p:nvSpPr>
        <p:spPr>
          <a:xfrm>
            <a:off x="8966816" y="3268769"/>
            <a:ext cx="1844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Non-Text</a:t>
            </a:r>
            <a:endParaRPr lang="en-ID" sz="3200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9EDB661-ABB1-97A3-B886-CE40B3F85246}"/>
              </a:ext>
            </a:extLst>
          </p:cNvPr>
          <p:cNvSpPr/>
          <p:nvPr/>
        </p:nvSpPr>
        <p:spPr>
          <a:xfrm>
            <a:off x="6957146" y="759496"/>
            <a:ext cx="1378857" cy="949343"/>
          </a:xfrm>
          <a:prstGeom prst="wedgeRoundRectCallout">
            <a:avLst>
              <a:gd name="adj1" fmla="val 68641"/>
              <a:gd name="adj2" fmla="val 18163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</a:rPr>
              <a:t>Butuh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pendefinisian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saat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impor</a:t>
            </a:r>
            <a:endParaRPr lang="en-ID" sz="1200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158542-D498-259D-879C-25B4A8FD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76" y="1871129"/>
            <a:ext cx="7683575" cy="226665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CB761CF-28B0-9F1D-6332-1DFAC199651F}"/>
              </a:ext>
            </a:extLst>
          </p:cNvPr>
          <p:cNvSpPr/>
          <p:nvPr/>
        </p:nvSpPr>
        <p:spPr>
          <a:xfrm>
            <a:off x="6314829" y="1871129"/>
            <a:ext cx="942005" cy="6903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698FD8-41E9-1B77-CA51-F1C7A8A8FC82}"/>
              </a:ext>
            </a:extLst>
          </p:cNvPr>
          <p:cNvSpPr/>
          <p:nvPr/>
        </p:nvSpPr>
        <p:spPr>
          <a:xfrm>
            <a:off x="77189" y="1967884"/>
            <a:ext cx="6120907" cy="23229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2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A7BCB-BA1D-9825-7360-BEE8C12A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998B8F-765B-6455-0E88-2A6BE6FB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Lingkup</a:t>
            </a:r>
            <a:r>
              <a:rPr lang="en-US" dirty="0"/>
              <a:t> Latihan </a:t>
            </a:r>
            <a:r>
              <a:rPr lang="en-US" dirty="0" err="1"/>
              <a:t>Impor</a:t>
            </a:r>
            <a:r>
              <a:rPr lang="en-US" dirty="0"/>
              <a:t>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9E8835-DACE-8790-3F8E-CDEF96279E9B}"/>
              </a:ext>
            </a:extLst>
          </p:cNvPr>
          <p:cNvSpPr/>
          <p:nvPr/>
        </p:nvSpPr>
        <p:spPr>
          <a:xfrm>
            <a:off x="1544479" y="3084590"/>
            <a:ext cx="2844310" cy="12834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7200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Delimited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Fixed Width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CCD90-C72F-DAE9-3D95-5A0559C2737E}"/>
              </a:ext>
            </a:extLst>
          </p:cNvPr>
          <p:cNvSpPr/>
          <p:nvPr/>
        </p:nvSpPr>
        <p:spPr>
          <a:xfrm>
            <a:off x="7446353" y="3069705"/>
            <a:ext cx="2844310" cy="2160621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7200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Mdb</a:t>
            </a:r>
            <a:r>
              <a:rPr lang="en-US" sz="2800" dirty="0">
                <a:solidFill>
                  <a:schemeClr val="tx1"/>
                </a:solidFill>
              </a:rPr>
              <a:t> (Access)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Dbf</a:t>
            </a:r>
            <a:endParaRPr lang="en-US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XBRL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3E158-D420-3060-6306-A72D970E07A4}"/>
              </a:ext>
            </a:extLst>
          </p:cNvPr>
          <p:cNvSpPr txBox="1"/>
          <p:nvPr/>
        </p:nvSpPr>
        <p:spPr>
          <a:xfrm>
            <a:off x="1712026" y="2436183"/>
            <a:ext cx="2509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Flat File/Text</a:t>
            </a:r>
            <a:endParaRPr lang="en-ID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86005-F7EE-9882-4D0B-04417B1D6973}"/>
              </a:ext>
            </a:extLst>
          </p:cNvPr>
          <p:cNvSpPr txBox="1"/>
          <p:nvPr/>
        </p:nvSpPr>
        <p:spPr>
          <a:xfrm>
            <a:off x="7970762" y="2436183"/>
            <a:ext cx="1844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Non-Text</a:t>
            </a:r>
            <a:endParaRPr lang="en-ID" sz="3200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9EDB661-ABB1-97A3-B886-CE40B3F85246}"/>
              </a:ext>
            </a:extLst>
          </p:cNvPr>
          <p:cNvSpPr/>
          <p:nvPr/>
        </p:nvSpPr>
        <p:spPr>
          <a:xfrm>
            <a:off x="4205637" y="1455024"/>
            <a:ext cx="1378857" cy="949343"/>
          </a:xfrm>
          <a:prstGeom prst="wedgeRoundRectCallout">
            <a:avLst>
              <a:gd name="adj1" fmla="val -49303"/>
              <a:gd name="adj2" fmla="val 79575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</a:rPr>
              <a:t>Butuh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pendefinisian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saat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impor</a:t>
            </a:r>
            <a:endParaRPr lang="en-ID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9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F678FE65-FA19-4F07-B902-1C0D7F723A6C}"/>
              </a:ext>
            </a:extLst>
          </p:cNvPr>
          <p:cNvSpPr/>
          <p:nvPr/>
        </p:nvSpPr>
        <p:spPr>
          <a:xfrm>
            <a:off x="1123208" y="1873865"/>
            <a:ext cx="6038602" cy="480950"/>
          </a:xfrm>
          <a:prstGeom prst="rightArrow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BCBB3-42AE-49BC-A210-D33EF9FF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Impor</a:t>
            </a:r>
            <a:r>
              <a:rPr lang="en-US" dirty="0"/>
              <a:t> Data 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E9378-37DE-42EF-8337-EDFBEAD1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FF946-3FFB-41E8-BC78-10C2A46693DF}"/>
              </a:ext>
            </a:extLst>
          </p:cNvPr>
          <p:cNvSpPr/>
          <p:nvPr/>
        </p:nvSpPr>
        <p:spPr>
          <a:xfrm>
            <a:off x="879764" y="1621514"/>
            <a:ext cx="1834738" cy="985652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8CB7D-47C9-433C-8A4C-8CCFC3899C38}"/>
              </a:ext>
            </a:extLst>
          </p:cNvPr>
          <p:cNvSpPr/>
          <p:nvPr/>
        </p:nvSpPr>
        <p:spPr>
          <a:xfrm>
            <a:off x="4020787" y="1621514"/>
            <a:ext cx="1834738" cy="985652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85C4E8-E6D7-4980-902B-645981140572}"/>
              </a:ext>
            </a:extLst>
          </p:cNvPr>
          <p:cNvSpPr/>
          <p:nvPr/>
        </p:nvSpPr>
        <p:spPr>
          <a:xfrm>
            <a:off x="7161810" y="1621514"/>
            <a:ext cx="1834738" cy="985652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E74A4-1869-4504-B8EF-7036D4436545}"/>
              </a:ext>
            </a:extLst>
          </p:cNvPr>
          <p:cNvSpPr txBox="1"/>
          <p:nvPr/>
        </p:nvSpPr>
        <p:spPr>
          <a:xfrm>
            <a:off x="838200" y="2863468"/>
            <a:ext cx="2214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Apa</a:t>
            </a:r>
            <a:r>
              <a:rPr lang="en-US" sz="1400" dirty="0"/>
              <a:t> </a:t>
            </a:r>
            <a:r>
              <a:rPr lang="en-US" sz="1400" dirty="0" err="1"/>
              <a:t>jenis</a:t>
            </a:r>
            <a:r>
              <a:rPr lang="en-US" sz="1400" dirty="0"/>
              <a:t> file-</a:t>
            </a:r>
            <a:r>
              <a:rPr lang="en-US" sz="1400" dirty="0" err="1"/>
              <a:t>nya</a:t>
            </a:r>
            <a:r>
              <a:rPr lang="en-US" sz="1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Bagaimana</a:t>
            </a:r>
            <a:r>
              <a:rPr lang="en-ID" sz="1400" dirty="0"/>
              <a:t> data </a:t>
            </a:r>
            <a:r>
              <a:rPr lang="en-ID" sz="1400" dirty="0" err="1"/>
              <a:t>tersimpan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file?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C9771-E768-4C56-BDED-507E24DC3A27}"/>
              </a:ext>
            </a:extLst>
          </p:cNvPr>
          <p:cNvSpPr txBox="1"/>
          <p:nvPr/>
        </p:nvSpPr>
        <p:spPr>
          <a:xfrm>
            <a:off x="3925784" y="2859517"/>
            <a:ext cx="3000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Apakah</a:t>
            </a:r>
            <a:r>
              <a:rPr lang="en-US" sz="1400" dirty="0"/>
              <a:t> preview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impor</a:t>
            </a:r>
            <a:r>
              <a:rPr lang="en-US" sz="1400" dirty="0"/>
              <a:t>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Apakah</a:t>
            </a:r>
            <a:r>
              <a:rPr lang="en-US" sz="1400" dirty="0"/>
              <a:t> format/</a:t>
            </a:r>
            <a:r>
              <a:rPr lang="en-US" sz="1400" dirty="0" err="1"/>
              <a:t>tipe</a:t>
            </a:r>
            <a:r>
              <a:rPr lang="en-US" sz="1400" dirty="0"/>
              <a:t> data (masing-masing </a:t>
            </a:r>
            <a:r>
              <a:rPr lang="en-US" sz="1400" dirty="0" err="1"/>
              <a:t>kolom</a:t>
            </a:r>
            <a:r>
              <a:rPr lang="en-US" sz="1400" dirty="0"/>
              <a:t>)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Apakah</a:t>
            </a:r>
            <a:r>
              <a:rPr lang="en-US" sz="1400" dirty="0"/>
              <a:t> data yang </a:t>
            </a:r>
            <a:r>
              <a:rPr lang="en-US" sz="1400" dirty="0" err="1"/>
              <a:t>diimpor</a:t>
            </a:r>
            <a:r>
              <a:rPr lang="en-US" sz="1400" dirty="0"/>
              <a:t> </a:t>
            </a:r>
            <a:r>
              <a:rPr lang="en-US" sz="1400" dirty="0" err="1"/>
              <a:t>memerlukan</a:t>
            </a:r>
            <a:r>
              <a:rPr lang="en-US" sz="1400" dirty="0"/>
              <a:t> </a:t>
            </a:r>
            <a:r>
              <a:rPr lang="en-US" sz="1400" dirty="0" err="1"/>
              <a:t>penyesuaian</a:t>
            </a:r>
            <a:r>
              <a:rPr lang="en-US" sz="1400" dirty="0"/>
              <a:t> </a:t>
            </a:r>
            <a:r>
              <a:rPr lang="en-US" sz="1400" dirty="0" err="1"/>
              <a:t>tambahan</a:t>
            </a:r>
            <a:r>
              <a:rPr lang="en-US" sz="1400" dirty="0"/>
              <a:t> di </a:t>
            </a:r>
            <a:r>
              <a:rPr lang="en-US" sz="1400" dirty="0" err="1"/>
              <a:t>awal</a:t>
            </a:r>
            <a:r>
              <a:rPr lang="en-US" sz="1400" dirty="0"/>
              <a:t>?</a:t>
            </a:r>
            <a:endParaRPr lang="en-ID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E4F72F-61B9-4AD7-91FD-D290D4AE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78" y="4265572"/>
            <a:ext cx="4035345" cy="119042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E1B3A8D-86E7-489C-BE5B-3D611B0EDF33}"/>
              </a:ext>
            </a:extLst>
          </p:cNvPr>
          <p:cNvSpPr/>
          <p:nvPr/>
        </p:nvSpPr>
        <p:spPr>
          <a:xfrm>
            <a:off x="10217923" y="4299235"/>
            <a:ext cx="602056" cy="3209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275097-5A4D-4CA7-9BC6-45CD7019D400}"/>
              </a:ext>
            </a:extLst>
          </p:cNvPr>
          <p:cNvSpPr/>
          <p:nvPr/>
        </p:nvSpPr>
        <p:spPr>
          <a:xfrm>
            <a:off x="7003277" y="4498986"/>
            <a:ext cx="3214646" cy="9177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1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321E-F231-418A-BAA7-0789AC82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Impor</a:t>
            </a:r>
            <a:r>
              <a:rPr lang="en-US" dirty="0"/>
              <a:t> Data II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A6D9B-84DF-4590-9088-62F4EFB9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47AE7-32F6-4A93-AD0D-EFB63B29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056" b="44606"/>
          <a:stretch/>
        </p:blipFill>
        <p:spPr>
          <a:xfrm>
            <a:off x="5189915" y="1853738"/>
            <a:ext cx="5596000" cy="3729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428798-A62F-4D5D-BC4F-BD588EBA300C}"/>
              </a:ext>
            </a:extLst>
          </p:cNvPr>
          <p:cNvSpPr/>
          <p:nvPr/>
        </p:nvSpPr>
        <p:spPr>
          <a:xfrm>
            <a:off x="1036320" y="1621514"/>
            <a:ext cx="1834738" cy="985652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File</a:t>
            </a:r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33AA83-46A3-4E7D-B5AF-C71A454B312F}"/>
              </a:ext>
            </a:extLst>
          </p:cNvPr>
          <p:cNvSpPr/>
          <p:nvPr/>
        </p:nvSpPr>
        <p:spPr>
          <a:xfrm>
            <a:off x="8993279" y="4953000"/>
            <a:ext cx="1707377" cy="380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3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0CBB6-C38A-4D31-A47D-17A8899C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214C8-780E-461D-AF34-54E655285F80}"/>
              </a:ext>
            </a:extLst>
          </p:cNvPr>
          <p:cNvSpPr txBox="1"/>
          <p:nvPr/>
        </p:nvSpPr>
        <p:spPr>
          <a:xfrm>
            <a:off x="1474124" y="1728411"/>
            <a:ext cx="92437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umum</a:t>
            </a:r>
            <a:r>
              <a:rPr lang="en-US" sz="3200" dirty="0"/>
              <a:t>, Ms. Excel </a:t>
            </a:r>
            <a:r>
              <a:rPr lang="en-US" sz="3200" dirty="0" err="1"/>
              <a:t>versi</a:t>
            </a:r>
            <a:r>
              <a:rPr lang="en-US" sz="3200" dirty="0"/>
              <a:t> </a:t>
            </a:r>
            <a:r>
              <a:rPr lang="en-US" sz="3200" dirty="0" err="1"/>
              <a:t>terkini</a:t>
            </a:r>
            <a:r>
              <a:rPr lang="en-US" sz="3200" dirty="0"/>
              <a:t> </a:t>
            </a:r>
            <a:r>
              <a:rPr lang="en-US" sz="3200" dirty="0" err="1"/>
              <a:t>sudah</a:t>
            </a:r>
            <a:r>
              <a:rPr lang="en-US" sz="3200" dirty="0"/>
              <a:t> </a:t>
            </a:r>
            <a:r>
              <a:rPr lang="en-US" sz="3200" dirty="0" err="1"/>
              <a:t>banyak</a:t>
            </a:r>
            <a:r>
              <a:rPr lang="en-US" sz="3200" dirty="0"/>
              <a:t> </a:t>
            </a:r>
            <a:r>
              <a:rPr lang="en-US" sz="3200" dirty="0" err="1"/>
              <a:t>membantu</a:t>
            </a:r>
            <a:r>
              <a:rPr lang="en-US" sz="3200" dirty="0"/>
              <a:t> </a:t>
            </a:r>
            <a:r>
              <a:rPr lang="en-US" sz="3200" dirty="0" err="1"/>
              <a:t>mengenali</a:t>
            </a:r>
            <a:r>
              <a:rPr lang="en-US" sz="3200" dirty="0"/>
              <a:t> file yang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diimpor</a:t>
            </a:r>
            <a:r>
              <a:rPr lang="en-US" sz="3200" dirty="0"/>
              <a:t> </a:t>
            </a:r>
            <a:r>
              <a:rPr lang="en-US" sz="3200" dirty="0" err="1"/>
              <a:t>sehingga</a:t>
            </a:r>
            <a:r>
              <a:rPr lang="en-US" sz="3200" dirty="0"/>
              <a:t> </a:t>
            </a:r>
            <a:r>
              <a:rPr lang="en-US" sz="3200" dirty="0" err="1"/>
              <a:t>diperlukan</a:t>
            </a:r>
            <a:r>
              <a:rPr lang="en-US" sz="3200" dirty="0"/>
              <a:t> </a:t>
            </a:r>
            <a:r>
              <a:rPr lang="en-US" sz="3200" dirty="0" err="1"/>
              <a:t>penyesuaian</a:t>
            </a:r>
            <a:r>
              <a:rPr lang="en-US" sz="3200" dirty="0"/>
              <a:t> yang minimal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membuka</a:t>
            </a:r>
            <a:r>
              <a:rPr lang="en-US" sz="3200" dirty="0"/>
              <a:t> file di Ms. Excel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897835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4772-BBEE-290E-69B7-EB0758B3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B54B80-259B-F5B2-D924-BCA09C14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655736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Delimited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15A62-31D2-AD0E-1FC3-507C78D78F64}"/>
              </a:ext>
            </a:extLst>
          </p:cNvPr>
          <p:cNvSpPr txBox="1"/>
          <p:nvPr/>
        </p:nvSpPr>
        <p:spPr>
          <a:xfrm>
            <a:off x="852000" y="1087736"/>
            <a:ext cx="843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yang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pembatas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pemisah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/field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53D05-135A-C123-1065-501F705E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94" y="2154210"/>
            <a:ext cx="6573175" cy="1756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55407B-C2CD-FEC3-34C0-562ED9306548}"/>
              </a:ext>
            </a:extLst>
          </p:cNvPr>
          <p:cNvSpPr txBox="1"/>
          <p:nvPr/>
        </p:nvSpPr>
        <p:spPr>
          <a:xfrm>
            <a:off x="921794" y="1704402"/>
            <a:ext cx="414863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delimiter </a:t>
            </a:r>
            <a:r>
              <a:rPr lang="en-US" dirty="0" err="1"/>
              <a:t>koma</a:t>
            </a:r>
            <a:r>
              <a:rPr lang="en-US" dirty="0"/>
              <a:t> (,)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19316-A2C0-74B2-3508-4AFA7F609FD1}"/>
              </a:ext>
            </a:extLst>
          </p:cNvPr>
          <p:cNvSpPr txBox="1"/>
          <p:nvPr/>
        </p:nvSpPr>
        <p:spPr>
          <a:xfrm>
            <a:off x="921794" y="4536053"/>
            <a:ext cx="10079120" cy="923330"/>
          </a:xfrm>
          <a:prstGeom prst="rect">
            <a:avLst/>
          </a:prstGeom>
          <a:noFill/>
          <a:ln w="38100">
            <a:solidFill>
              <a:srgbClr val="02029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pembatas</a:t>
            </a:r>
            <a:r>
              <a:rPr lang="en-US" dirty="0"/>
              <a:t> (delimiter)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/</a:t>
            </a:r>
            <a:r>
              <a:rPr lang="en-US" dirty="0" err="1"/>
              <a:t>digunakan</a:t>
            </a:r>
            <a:r>
              <a:rPr lang="en-US" dirty="0"/>
              <a:t> pada data </a:t>
            </a:r>
            <a:r>
              <a:rPr lang="en-US" dirty="0" err="1"/>
              <a:t>seperti</a:t>
            </a:r>
            <a:r>
              <a:rPr lang="en-US" dirty="0"/>
              <a:t>:</a:t>
            </a:r>
          </a:p>
          <a:p>
            <a:r>
              <a:rPr lang="en-US" dirty="0"/>
              <a:t> “&lt;Tab&gt;”  “;”  “|” </a:t>
            </a:r>
            <a:r>
              <a:rPr lang="en-US" dirty="0" err="1"/>
              <a:t>dll</a:t>
            </a:r>
            <a:endParaRPr lang="en-ID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937BE9B-C4D0-EC5C-8E6E-1A1CD88BB836}"/>
              </a:ext>
            </a:extLst>
          </p:cNvPr>
          <p:cNvSpPr/>
          <p:nvPr/>
        </p:nvSpPr>
        <p:spPr>
          <a:xfrm>
            <a:off x="8459216" y="2245942"/>
            <a:ext cx="2641600" cy="1131905"/>
          </a:xfrm>
          <a:prstGeom prst="wedgeRoundRectCallout">
            <a:avLst>
              <a:gd name="adj1" fmla="val -84570"/>
              <a:gd name="adj2" fmla="val 8644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Data </a:t>
            </a:r>
            <a:r>
              <a:rPr lang="en-US" sz="1400" dirty="0" err="1">
                <a:solidFill>
                  <a:sysClr val="windowText" lastClr="000000"/>
                </a:solidFill>
              </a:rPr>
              <a:t>dengan</a:t>
            </a:r>
            <a:r>
              <a:rPr lang="en-US" sz="1400" dirty="0">
                <a:solidFill>
                  <a:sysClr val="windowText" lastClr="000000"/>
                </a:solidFill>
              </a:rPr>
              <a:t> delimiter </a:t>
            </a:r>
            <a:r>
              <a:rPr lang="en-US" sz="1400" dirty="0" err="1">
                <a:solidFill>
                  <a:sysClr val="windowText" lastClr="000000"/>
                </a:solidFill>
              </a:rPr>
              <a:t>koma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kerap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disebut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sebagai</a:t>
            </a:r>
            <a:r>
              <a:rPr lang="en-US" sz="1400" dirty="0">
                <a:solidFill>
                  <a:sysClr val="windowText" lastClr="000000"/>
                </a:solidFill>
              </a:rPr>
              <a:t> comma separator values (csv)</a:t>
            </a:r>
            <a:endParaRPr lang="en-ID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5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AE38-2E78-25ED-EA26-3062A4D4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D07014-24B4-8578-3058-1F57F3AE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673902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Fixed Width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3DD37-2A3E-995C-6899-2BB9C6E087B3}"/>
              </a:ext>
            </a:extLst>
          </p:cNvPr>
          <p:cNvSpPr txBox="1"/>
          <p:nvPr/>
        </p:nvSpPr>
        <p:spPr>
          <a:xfrm>
            <a:off x="852000" y="1376980"/>
            <a:ext cx="737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kolomnya</a:t>
            </a:r>
            <a:r>
              <a:rPr lang="en-US" dirty="0"/>
              <a:t> </a:t>
            </a:r>
            <a:r>
              <a:rPr lang="en-US" dirty="0" err="1"/>
              <a:t>dipisahkan</a:t>
            </a:r>
            <a:r>
              <a:rPr lang="en-US" dirty="0"/>
              <a:t> oleh </a:t>
            </a:r>
            <a:r>
              <a:rPr lang="en-US" dirty="0" err="1"/>
              <a:t>panjang</a:t>
            </a:r>
            <a:r>
              <a:rPr lang="en-US" dirty="0"/>
              <a:t> digit </a:t>
            </a:r>
            <a:r>
              <a:rPr lang="en-US" dirty="0" err="1"/>
              <a:t>tertentu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6AC20-3E3B-9182-5779-DC9EDA6BB684}"/>
              </a:ext>
            </a:extLst>
          </p:cNvPr>
          <p:cNvSpPr txBox="1"/>
          <p:nvPr/>
        </p:nvSpPr>
        <p:spPr>
          <a:xfrm>
            <a:off x="921794" y="1993646"/>
            <a:ext cx="344555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fixed width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0A34D-9B09-96ED-99D8-D8FCE889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94" y="2709139"/>
            <a:ext cx="9851574" cy="14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3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Intermezzo </a:t>
            </a:r>
            <a:r>
              <a:rPr lang="en-US" dirty="0" err="1"/>
              <a:t>Liburan</a:t>
            </a:r>
            <a:r>
              <a:rPr lang="en-US" dirty="0"/>
              <a:t> </a:t>
            </a:r>
            <a:r>
              <a:rPr lang="en-US" dirty="0" err="1"/>
              <a:t>Idulfitri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Tipe</a:t>
            </a:r>
            <a:r>
              <a:rPr lang="en-US" dirty="0"/>
              <a:t> dan </a:t>
            </a:r>
            <a:r>
              <a:rPr lang="en-US" dirty="0" err="1"/>
              <a:t>Jenis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Akses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Impor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773B-A293-44C9-BCE5-1D9F3D33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Non-Text Data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2F1B-4821-4F66-896A-D8D374FF8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016" y="4693647"/>
            <a:ext cx="9248255" cy="11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Format data yang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digunakan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pertukaran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penyimpanan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data,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sering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digunakan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pemrograman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JavaScript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mengirim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menerima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data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server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format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teks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terstruktur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ID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B2671-D6DF-4910-BDC1-6D757465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A02A2-ED20-4031-976A-F2FAB200DBD9}"/>
              </a:ext>
            </a:extLst>
          </p:cNvPr>
          <p:cNvSpPr/>
          <p:nvPr/>
        </p:nvSpPr>
        <p:spPr>
          <a:xfrm>
            <a:off x="838200" y="1595218"/>
            <a:ext cx="1151906" cy="587829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.</a:t>
            </a:r>
            <a:r>
              <a:rPr lang="en-US" sz="2400" dirty="0" err="1"/>
              <a:t>mdb</a:t>
            </a:r>
            <a:endParaRPr lang="en-ID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A5B174-0C4C-4704-9F41-19E904717011}"/>
              </a:ext>
            </a:extLst>
          </p:cNvPr>
          <p:cNvSpPr/>
          <p:nvPr/>
        </p:nvSpPr>
        <p:spPr>
          <a:xfrm>
            <a:off x="838200" y="2542971"/>
            <a:ext cx="1151906" cy="587829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.</a:t>
            </a:r>
            <a:r>
              <a:rPr lang="en-US" sz="2400" dirty="0" err="1"/>
              <a:t>dbf</a:t>
            </a:r>
            <a:endParaRPr lang="en-ID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EA58AF-2A6B-41B6-ADAC-020535F20F0F}"/>
              </a:ext>
            </a:extLst>
          </p:cNvPr>
          <p:cNvSpPr/>
          <p:nvPr/>
        </p:nvSpPr>
        <p:spPr>
          <a:xfrm>
            <a:off x="838200" y="3542070"/>
            <a:ext cx="1151906" cy="587829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.</a:t>
            </a:r>
            <a:r>
              <a:rPr lang="en-US" sz="2400" dirty="0" err="1"/>
              <a:t>xbrl</a:t>
            </a:r>
            <a:endParaRPr lang="en-ID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EF5BD-FED7-4247-9C4C-EFDDE11FCF37}"/>
              </a:ext>
            </a:extLst>
          </p:cNvPr>
          <p:cNvSpPr/>
          <p:nvPr/>
        </p:nvSpPr>
        <p:spPr>
          <a:xfrm>
            <a:off x="838200" y="4694568"/>
            <a:ext cx="1151906" cy="587829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.json</a:t>
            </a:r>
            <a:endParaRPr lang="en-ID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DDC0DD-B8CA-4E0F-BF24-CE4A2654EB01}"/>
              </a:ext>
            </a:extLst>
          </p:cNvPr>
          <p:cNvSpPr txBox="1">
            <a:spLocks/>
          </p:cNvSpPr>
          <p:nvPr/>
        </p:nvSpPr>
        <p:spPr>
          <a:xfrm>
            <a:off x="2405742" y="1820447"/>
            <a:ext cx="9598059" cy="51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Format database yang </a:t>
            </a:r>
            <a:r>
              <a:rPr lang="en-US" sz="2400" dirty="0" err="1"/>
              <a:t>digunakan</a:t>
            </a:r>
            <a:r>
              <a:rPr lang="en-US" sz="2400" dirty="0"/>
              <a:t> oleh Microsoft Access.</a:t>
            </a:r>
            <a:endParaRPr lang="en-ID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9C7B71-2C65-4E2B-99A6-2A58944ED4FF}"/>
              </a:ext>
            </a:extLst>
          </p:cNvPr>
          <p:cNvSpPr txBox="1">
            <a:spLocks/>
          </p:cNvSpPr>
          <p:nvPr/>
        </p:nvSpPr>
        <p:spPr>
          <a:xfrm>
            <a:off x="2405742" y="2589987"/>
            <a:ext cx="9598059" cy="515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Format database </a:t>
            </a:r>
            <a:r>
              <a:rPr lang="en-US" sz="2400" dirty="0" err="1"/>
              <a:t>dBASE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berbagai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database.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DED031-FA87-4389-8167-028259A137B7}"/>
              </a:ext>
            </a:extLst>
          </p:cNvPr>
          <p:cNvSpPr txBox="1">
            <a:spLocks/>
          </p:cNvSpPr>
          <p:nvPr/>
        </p:nvSpPr>
        <p:spPr>
          <a:xfrm>
            <a:off x="2405742" y="3739049"/>
            <a:ext cx="9598059" cy="515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Format </a:t>
            </a:r>
            <a:r>
              <a:rPr lang="en-US" sz="2400" dirty="0" err="1"/>
              <a:t>standar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pertukaran</a:t>
            </a:r>
            <a:r>
              <a:rPr lang="en-US" sz="2400" dirty="0"/>
              <a:t> data </a:t>
            </a:r>
            <a:r>
              <a:rPr lang="en-US" sz="2400" dirty="0" err="1"/>
              <a:t>keuangan</a:t>
            </a:r>
            <a:r>
              <a:rPr lang="en-US" sz="2400" dirty="0"/>
              <a:t> dan </a:t>
            </a:r>
            <a:r>
              <a:rPr lang="en-US" sz="2400" dirty="0" err="1"/>
              <a:t>akuntansi</a:t>
            </a:r>
            <a:r>
              <a:rPr lang="en-US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43612-C119-4743-A9CE-2001F8741027}"/>
              </a:ext>
            </a:extLst>
          </p:cNvPr>
          <p:cNvSpPr txBox="1"/>
          <p:nvPr/>
        </p:nvSpPr>
        <p:spPr>
          <a:xfrm>
            <a:off x="2418016" y="1514797"/>
            <a:ext cx="1912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Microsoft database</a:t>
            </a:r>
            <a:endParaRPr lang="en-ID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B2081-011F-4287-B16B-21EBD4CEB5B5}"/>
              </a:ext>
            </a:extLst>
          </p:cNvPr>
          <p:cNvSpPr txBox="1"/>
          <p:nvPr/>
        </p:nvSpPr>
        <p:spPr>
          <a:xfrm>
            <a:off x="2418016" y="2336154"/>
            <a:ext cx="1385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Database File</a:t>
            </a:r>
            <a:endParaRPr lang="en-ID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EE72E-A4BA-4C00-90E2-DFF1C3FA9C79}"/>
              </a:ext>
            </a:extLst>
          </p:cNvPr>
          <p:cNvSpPr txBox="1"/>
          <p:nvPr/>
        </p:nvSpPr>
        <p:spPr>
          <a:xfrm>
            <a:off x="2418016" y="3493125"/>
            <a:ext cx="3758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eXtensive</a:t>
            </a:r>
            <a:r>
              <a:rPr lang="en-US" sz="1600" dirty="0"/>
              <a:t> Business Reporting Language</a:t>
            </a:r>
            <a:endParaRPr lang="en-ID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D4157-F6BB-45B5-9D5A-2FEF95FB5C36}"/>
              </a:ext>
            </a:extLst>
          </p:cNvPr>
          <p:cNvSpPr txBox="1"/>
          <p:nvPr/>
        </p:nvSpPr>
        <p:spPr>
          <a:xfrm>
            <a:off x="2418016" y="4360027"/>
            <a:ext cx="2582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/>
              <a:t>JavaScript Object Notation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424208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E7B1-6BBA-4B88-AE08-4CDEF0AA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</a:t>
            </a:r>
            <a:r>
              <a:rPr lang="en-US" dirty="0" err="1"/>
              <a:t>Impor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1F5F3-F119-4335-AA0D-634F2D49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E2BD9-47FE-43F1-A33D-A492E476EFDA}"/>
              </a:ext>
            </a:extLst>
          </p:cNvPr>
          <p:cNvSpPr txBox="1"/>
          <p:nvPr/>
        </p:nvSpPr>
        <p:spPr>
          <a:xfrm>
            <a:off x="838200" y="2310938"/>
            <a:ext cx="91219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3888" indent="-623888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Delimited File: Penjualan-CommaDelimited.txt</a:t>
            </a:r>
          </a:p>
          <a:p>
            <a:pPr marL="623888" indent="-623888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Fixed Width: Penjualan-FixedWidth.txt</a:t>
            </a:r>
          </a:p>
          <a:p>
            <a:pPr marL="623888" indent="-623888">
              <a:buFont typeface="+mj-lt"/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Mdb</a:t>
            </a:r>
            <a:r>
              <a:rPr lang="en-US" sz="3200" dirty="0">
                <a:solidFill>
                  <a:schemeClr val="bg1"/>
                </a:solidFill>
              </a:rPr>
              <a:t>: Bab8_Kasus3.mdb (</a:t>
            </a:r>
            <a:r>
              <a:rPr lang="en-US" sz="3200" dirty="0" err="1">
                <a:solidFill>
                  <a:schemeClr val="bg1"/>
                </a:solidFill>
              </a:rPr>
              <a:t>Transaksi</a:t>
            </a:r>
            <a:r>
              <a:rPr lang="en-US" sz="3200" dirty="0">
                <a:solidFill>
                  <a:schemeClr val="bg1"/>
                </a:solidFill>
              </a:rPr>
              <a:t> April)</a:t>
            </a:r>
          </a:p>
          <a:p>
            <a:pPr marL="623888" indent="-623888">
              <a:buFont typeface="+mj-lt"/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Dbf</a:t>
            </a:r>
            <a:r>
              <a:rPr lang="en-US" sz="3200" dirty="0">
                <a:solidFill>
                  <a:schemeClr val="bg1"/>
                </a:solidFill>
              </a:rPr>
              <a:t>: Bab8_Kasus4.dbf</a:t>
            </a:r>
          </a:p>
          <a:p>
            <a:pPr marL="623888" indent="-623888">
              <a:buFont typeface="+mj-lt"/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Xbrl</a:t>
            </a:r>
            <a:r>
              <a:rPr lang="en-US" sz="3200" dirty="0">
                <a:solidFill>
                  <a:schemeClr val="bg1"/>
                </a:solidFill>
              </a:rPr>
              <a:t>: 3410000_1_CurrentYear.html</a:t>
            </a:r>
          </a:p>
          <a:p>
            <a:pPr marL="623888" indent="-623888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JSON: </a:t>
            </a:r>
            <a:r>
              <a:rPr lang="en-US" sz="3200" dirty="0" err="1">
                <a:solidFill>
                  <a:schemeClr val="bg1"/>
                </a:solidFill>
              </a:rPr>
              <a:t>TLK.json</a:t>
            </a:r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768FE-BC0F-4722-9326-7B710A0647BE}"/>
              </a:ext>
            </a:extLst>
          </p:cNvPr>
          <p:cNvSpPr txBox="1"/>
          <p:nvPr/>
        </p:nvSpPr>
        <p:spPr>
          <a:xfrm>
            <a:off x="838200" y="1625034"/>
            <a:ext cx="10086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Impor</a:t>
            </a:r>
            <a:r>
              <a:rPr lang="en-US" sz="3200" dirty="0">
                <a:solidFill>
                  <a:schemeClr val="bg1"/>
                </a:solidFill>
              </a:rPr>
              <a:t> file </a:t>
            </a:r>
            <a:r>
              <a:rPr lang="en-US" sz="3200" dirty="0" err="1">
                <a:solidFill>
                  <a:schemeClr val="bg1"/>
                </a:solidFill>
              </a:rPr>
              <a:t>berikut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cara</a:t>
            </a:r>
            <a:r>
              <a:rPr lang="en-US" sz="3200" dirty="0">
                <a:solidFill>
                  <a:schemeClr val="bg1"/>
                </a:solidFill>
              </a:rPr>
              <a:t> Get Data dan Open File:</a:t>
            </a:r>
            <a:endParaRPr lang="en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6182-E12B-4A20-B710-F6D10B8E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Ekspor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79343-6553-456A-B711-BF1E22524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#saveAs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1103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DA8F-31E1-4647-AB7E-DCCD4EB8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Ekspor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11283-63F4-4C72-960B-9FCD727F0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keperluan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data yang </a:t>
            </a:r>
            <a:r>
              <a:rPr lang="en-US" dirty="0" err="1"/>
              <a:t>diolah</a:t>
            </a:r>
            <a:r>
              <a:rPr lang="en-US" dirty="0"/>
              <a:t>/</a:t>
            </a:r>
            <a:r>
              <a:rPr lang="en-US" dirty="0" err="1"/>
              <a:t>dikerjakan</a:t>
            </a:r>
            <a:r>
              <a:rPr lang="en-US" dirty="0"/>
              <a:t> pada Ms. Excel </a:t>
            </a:r>
            <a:r>
              <a:rPr lang="en-US" dirty="0" err="1"/>
              <a:t>dalam</a:t>
            </a:r>
            <a:r>
              <a:rPr lang="en-US" dirty="0"/>
              <a:t> format </a:t>
            </a:r>
            <a:r>
              <a:rPr lang="en-US" dirty="0" err="1"/>
              <a:t>selain</a:t>
            </a:r>
            <a:r>
              <a:rPr lang="en-US" dirty="0"/>
              <a:t> *.xlsx</a:t>
            </a:r>
          </a:p>
          <a:p>
            <a:r>
              <a:rPr lang="en-US" dirty="0" err="1"/>
              <a:t>Ekspor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save as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8323E-AFF0-4996-A4CA-9BC20A18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9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9BE2-5683-4031-A11B-C8E6B7A2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Lampiran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EAC5B-2AFE-448F-97B2-9FF018538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Petunjuk</a:t>
            </a:r>
            <a:r>
              <a:rPr lang="en-US" dirty="0"/>
              <a:t> dan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tambahan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54391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CF860-9E9B-9FE9-AD2A-52C89D29F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76960-E0BF-9432-BC2E-4A3B55CA320D}"/>
              </a:ext>
            </a:extLst>
          </p:cNvPr>
          <p:cNvSpPr txBox="1"/>
          <p:nvPr/>
        </p:nvSpPr>
        <p:spPr>
          <a:xfrm>
            <a:off x="5416317" y="1174536"/>
            <a:ext cx="125867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rgbClr val="F8CBAD">
                    <a:alpha val="50000"/>
                  </a:srgbClr>
                </a:solidFill>
                <a:latin typeface="Bernard MT Condensed" panose="02050806060905020404" pitchFamily="18" charset="0"/>
              </a:rPr>
              <a:t>I</a:t>
            </a:r>
            <a:endParaRPr lang="en-ID" sz="28700" dirty="0">
              <a:solidFill>
                <a:srgbClr val="F8CBAD">
                  <a:alpha val="50000"/>
                </a:srgb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E593CB-E4F7-3DE5-DB28-9E849EFAF06E}"/>
              </a:ext>
            </a:extLst>
          </p:cNvPr>
          <p:cNvSpPr txBox="1">
            <a:spLocks/>
          </p:cNvSpPr>
          <p:nvPr/>
        </p:nvSpPr>
        <p:spPr>
          <a:xfrm>
            <a:off x="432000" y="2678826"/>
            <a:ext cx="11340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/>
              <a:t>Delimited</a:t>
            </a:r>
            <a:endParaRPr lang="en-ID" sz="8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D5C23D-FCD9-16F9-44B1-88C87C1D81EA}"/>
              </a:ext>
            </a:extLst>
          </p:cNvPr>
          <p:cNvSpPr txBox="1">
            <a:spLocks/>
          </p:cNvSpPr>
          <p:nvPr/>
        </p:nvSpPr>
        <p:spPr>
          <a:xfrm>
            <a:off x="432000" y="3747168"/>
            <a:ext cx="1134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dengan </a:t>
            </a:r>
            <a:r>
              <a:rPr lang="en-US" dirty="0" err="1"/>
              <a:t>pembatas</a:t>
            </a:r>
            <a:r>
              <a:rPr lang="en-US" dirty="0"/>
              <a:t> khusus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02554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4772-BBEE-290E-69B7-EB0758B3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ECADBF-0AC0-492E-A96B-9810DBF2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Delimited File</a:t>
            </a:r>
          </a:p>
        </p:txBody>
      </p:sp>
      <p:pic>
        <p:nvPicPr>
          <p:cNvPr id="9" name="Google Shape;288;p22">
            <a:extLst>
              <a:ext uri="{FF2B5EF4-FFF2-40B4-BE49-F238E27FC236}">
                <a16:creationId xmlns:a16="http://schemas.microsoft.com/office/drawing/2014/main" id="{2768E60E-DB4D-4AA7-829E-43BF92AB41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99428" y="864000"/>
            <a:ext cx="6832600" cy="5204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4DDAB5-7342-4F09-AFD7-0CCF5ED035F3}"/>
              </a:ext>
            </a:extLst>
          </p:cNvPr>
          <p:cNvSpPr txBox="1"/>
          <p:nvPr/>
        </p:nvSpPr>
        <p:spPr>
          <a:xfrm>
            <a:off x="326150" y="1518486"/>
            <a:ext cx="374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data delimited </a:t>
            </a:r>
            <a:r>
              <a:rPr lang="en-US" dirty="0" err="1"/>
              <a:t>atau</a:t>
            </a:r>
            <a:r>
              <a:rPr lang="en-US" dirty="0"/>
              <a:t> fixed width?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Data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baris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berapa</a:t>
            </a:r>
            <a:r>
              <a:rPr lang="en-ID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Apakah</a:t>
            </a:r>
            <a:r>
              <a:rPr lang="en-ID" dirty="0"/>
              <a:t> data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header/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9467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D9729-6ACA-40E2-8405-EA348F28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AC3B69-B56E-4F8B-8D72-79A82377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Delimited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B640E-5C46-44E3-98B6-F69C54FDD042}"/>
              </a:ext>
            </a:extLst>
          </p:cNvPr>
          <p:cNvSpPr txBox="1"/>
          <p:nvPr/>
        </p:nvSpPr>
        <p:spPr>
          <a:xfrm>
            <a:off x="326150" y="1518486"/>
            <a:ext cx="37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delimiter/separator?</a:t>
            </a:r>
            <a:endParaRPr lang="en-ID" dirty="0"/>
          </a:p>
        </p:txBody>
      </p:sp>
      <p:pic>
        <p:nvPicPr>
          <p:cNvPr id="7" name="Google Shape;296;p23">
            <a:extLst>
              <a:ext uri="{FF2B5EF4-FFF2-40B4-BE49-F238E27FC236}">
                <a16:creationId xmlns:a16="http://schemas.microsoft.com/office/drawing/2014/main" id="{8CEEF58C-561C-421B-A0D1-227C334346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2366" y="743867"/>
            <a:ext cx="6850743" cy="5317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30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DCF3D-ADD6-47FC-961A-5DE41206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EF8CC3-21BF-42E9-9FE3-1943A7B5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Delimited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BB6E-E3B1-4626-A48E-AC1C37626C42}"/>
              </a:ext>
            </a:extLst>
          </p:cNvPr>
          <p:cNvSpPr txBox="1"/>
          <p:nvPr/>
        </p:nvSpPr>
        <p:spPr>
          <a:xfrm>
            <a:off x="326150" y="1518486"/>
            <a:ext cx="37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Definisikan</a:t>
            </a:r>
            <a:r>
              <a:rPr lang="en-US" dirty="0"/>
              <a:t> format masing-masing </a:t>
            </a:r>
            <a:r>
              <a:rPr lang="en-US" dirty="0" err="1"/>
              <a:t>kolom</a:t>
            </a:r>
            <a:endParaRPr lang="en-ID" dirty="0"/>
          </a:p>
        </p:txBody>
      </p:sp>
      <p:pic>
        <p:nvPicPr>
          <p:cNvPr id="7" name="Google Shape;304;p24">
            <a:extLst>
              <a:ext uri="{FF2B5EF4-FFF2-40B4-BE49-F238E27FC236}">
                <a16:creationId xmlns:a16="http://schemas.microsoft.com/office/drawing/2014/main" id="{C7927CB3-ECFE-402F-A7EB-5E60CFC221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75200" y="864000"/>
            <a:ext cx="6996799" cy="5220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23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D19F-F7E1-4A0C-B91B-D862DE8E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300F63-A9C7-46C3-93F2-9708C317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Delimited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6D3DD-5F60-4776-A918-6C015D59CD5C}"/>
              </a:ext>
            </a:extLst>
          </p:cNvPr>
          <p:cNvSpPr txBox="1"/>
          <p:nvPr/>
        </p:nvSpPr>
        <p:spPr>
          <a:xfrm>
            <a:off x="319314" y="1315917"/>
            <a:ext cx="3748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koma</a:t>
            </a:r>
            <a:r>
              <a:rPr lang="en-US" dirty="0"/>
              <a:t> dan </a:t>
            </a:r>
            <a:r>
              <a:rPr lang="en-US" dirty="0" err="1"/>
              <a:t>titik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separator </a:t>
            </a:r>
            <a:r>
              <a:rPr lang="en-US" dirty="0" err="1"/>
              <a:t>koma</a:t>
            </a:r>
            <a:r>
              <a:rPr lang="en-US" dirty="0"/>
              <a:t> dan separator </a:t>
            </a:r>
            <a:r>
              <a:rPr lang="en-US" dirty="0" err="1"/>
              <a:t>ribuan</a:t>
            </a:r>
            <a:r>
              <a:rPr lang="en-US" dirty="0"/>
              <a:t> pada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Finish, </a:t>
            </a:r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impor</a:t>
            </a:r>
            <a:r>
              <a:rPr lang="en-ID" dirty="0"/>
              <a:t> data</a:t>
            </a:r>
          </a:p>
        </p:txBody>
      </p:sp>
      <p:pic>
        <p:nvPicPr>
          <p:cNvPr id="7" name="Google Shape;312;p25">
            <a:extLst>
              <a:ext uri="{FF2B5EF4-FFF2-40B4-BE49-F238E27FC236}">
                <a16:creationId xmlns:a16="http://schemas.microsoft.com/office/drawing/2014/main" id="{0B0149B0-397D-4FE3-B4B5-75B84E0DA4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2043" y="647999"/>
            <a:ext cx="6901906" cy="491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3;p25">
            <a:extLst>
              <a:ext uri="{FF2B5EF4-FFF2-40B4-BE49-F238E27FC236}">
                <a16:creationId xmlns:a16="http://schemas.microsoft.com/office/drawing/2014/main" id="{C2D8FC7A-205E-459E-96F7-64494A337A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089" y="3511097"/>
            <a:ext cx="2924175" cy="25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24ADD5-D711-4E1F-A243-68A54D0B547E}"/>
              </a:ext>
            </a:extLst>
          </p:cNvPr>
          <p:cNvCxnSpPr/>
          <p:nvPr/>
        </p:nvCxnSpPr>
        <p:spPr>
          <a:xfrm>
            <a:off x="4074264" y="1785257"/>
            <a:ext cx="4082765" cy="275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1448B8-B370-4307-88D9-180D51330B7B}"/>
              </a:ext>
            </a:extLst>
          </p:cNvPr>
          <p:cNvCxnSpPr/>
          <p:nvPr/>
        </p:nvCxnSpPr>
        <p:spPr>
          <a:xfrm>
            <a:off x="4074264" y="1783564"/>
            <a:ext cx="3647336" cy="1406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3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Data, </a:t>
            </a:r>
            <a:r>
              <a:rPr lang="en-US" sz="1600" dirty="0" err="1">
                <a:solidFill>
                  <a:srgbClr val="020294"/>
                </a:solidFill>
              </a:rPr>
              <a:t>Tabel</a:t>
            </a:r>
            <a:r>
              <a:rPr lang="en-US" sz="1600" dirty="0">
                <a:solidFill>
                  <a:srgbClr val="020294"/>
                </a:solidFill>
              </a:rPr>
              <a:t>, dan Query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rgbClr val="020294"/>
                </a:solidFill>
              </a:rPr>
              <a:t>Simulasi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Sejajar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Tengah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18A6B-3FD5-C015-BA7B-A0DBC951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4EFBE-B29C-BDAC-DAC0-527067525EBD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F8CBAD">
                    <a:alpha val="50000"/>
                  </a:srgbClr>
                </a:solidFill>
                <a:latin typeface="Bernard MT Condensed" panose="02050806060905020404" pitchFamily="18" charset="0"/>
              </a:rPr>
              <a:t>II</a:t>
            </a:r>
            <a:endParaRPr lang="en-ID" sz="28700" dirty="0">
              <a:solidFill>
                <a:srgbClr val="F8CBAD">
                  <a:alpha val="50000"/>
                </a:srgb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1FC6FE-0457-F612-2ED1-B478F86097F5}"/>
              </a:ext>
            </a:extLst>
          </p:cNvPr>
          <p:cNvSpPr txBox="1">
            <a:spLocks/>
          </p:cNvSpPr>
          <p:nvPr/>
        </p:nvSpPr>
        <p:spPr>
          <a:xfrm>
            <a:off x="432000" y="2678826"/>
            <a:ext cx="11340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/>
              <a:t>Fixed Width</a:t>
            </a:r>
            <a:endParaRPr lang="en-ID" sz="8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B5A595-829A-49F6-00AE-CBA1E805D6F7}"/>
              </a:ext>
            </a:extLst>
          </p:cNvPr>
          <p:cNvSpPr txBox="1">
            <a:spLocks/>
          </p:cNvSpPr>
          <p:nvPr/>
        </p:nvSpPr>
        <p:spPr>
          <a:xfrm>
            <a:off x="432000" y="3747168"/>
            <a:ext cx="1134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dengan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tetap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22193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AE38-2E78-25ED-EA26-3062A4D4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D07014-24B4-8578-3058-1F57F3AE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69656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Fixed Width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B5B5A-A761-4C17-923C-33D810C11BFC}"/>
              </a:ext>
            </a:extLst>
          </p:cNvPr>
          <p:cNvSpPr txBox="1"/>
          <p:nvPr/>
        </p:nvSpPr>
        <p:spPr>
          <a:xfrm>
            <a:off x="326150" y="1518486"/>
            <a:ext cx="374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data delimited </a:t>
            </a:r>
            <a:r>
              <a:rPr lang="en-US" dirty="0" err="1"/>
              <a:t>atau</a:t>
            </a:r>
            <a:r>
              <a:rPr lang="en-US" dirty="0"/>
              <a:t> fixed width?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Data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baris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berapa</a:t>
            </a:r>
            <a:r>
              <a:rPr lang="en-ID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Apakah</a:t>
            </a:r>
            <a:r>
              <a:rPr lang="en-ID" dirty="0"/>
              <a:t> data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header/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?</a:t>
            </a:r>
          </a:p>
        </p:txBody>
      </p:sp>
      <p:pic>
        <p:nvPicPr>
          <p:cNvPr id="7" name="Google Shape;349;p30">
            <a:extLst>
              <a:ext uri="{FF2B5EF4-FFF2-40B4-BE49-F238E27FC236}">
                <a16:creationId xmlns:a16="http://schemas.microsoft.com/office/drawing/2014/main" id="{8D1344B7-5FC4-4B7D-B67A-FF0B5A39CA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8250" y="432000"/>
            <a:ext cx="7467600" cy="5678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936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824C7-C1E8-4D69-8D8B-460F3A7C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8B980C-C885-46CE-9CC0-EAF9E244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Fixed Width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28E48-3464-4130-848F-7BD10187AD6A}"/>
              </a:ext>
            </a:extLst>
          </p:cNvPr>
          <p:cNvSpPr txBox="1"/>
          <p:nvPr/>
        </p:nvSpPr>
        <p:spPr>
          <a:xfrm>
            <a:off x="326150" y="1518486"/>
            <a:ext cx="374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batas-batas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masing-masing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mengklik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pada data </a:t>
            </a:r>
            <a:r>
              <a:rPr lang="en-US" dirty="0" err="1"/>
              <a:t>sampel</a:t>
            </a:r>
            <a:r>
              <a:rPr lang="en-ID" dirty="0"/>
              <a:t> (double click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menghilangkan</a:t>
            </a:r>
            <a:r>
              <a:rPr lang="en-ID" dirty="0"/>
              <a:t> garis)</a:t>
            </a:r>
            <a:endParaRPr lang="en-US" dirty="0"/>
          </a:p>
        </p:txBody>
      </p:sp>
      <p:pic>
        <p:nvPicPr>
          <p:cNvPr id="7" name="Google Shape;355;p31">
            <a:extLst>
              <a:ext uri="{FF2B5EF4-FFF2-40B4-BE49-F238E27FC236}">
                <a16:creationId xmlns:a16="http://schemas.microsoft.com/office/drawing/2014/main" id="{ECC4A703-003F-4DD2-9275-A3AAFE5187D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2452" y="493686"/>
            <a:ext cx="7177548" cy="5457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50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C7C7B-6669-45EA-9BBE-DB2720AD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D2D8B9-5A23-4C82-9E91-76E1B830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Fixed Width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E3CA-5535-42EE-B87A-26992CFFAF71}"/>
              </a:ext>
            </a:extLst>
          </p:cNvPr>
          <p:cNvSpPr txBox="1"/>
          <p:nvPr/>
        </p:nvSpPr>
        <p:spPr>
          <a:xfrm>
            <a:off x="326150" y="1518486"/>
            <a:ext cx="3748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Definisikan</a:t>
            </a:r>
            <a:r>
              <a:rPr lang="en-US" dirty="0"/>
              <a:t> format masing-masing </a:t>
            </a:r>
            <a:r>
              <a:rPr lang="en-US" dirty="0" err="1"/>
              <a:t>kolom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Tentukan</a:t>
            </a:r>
            <a:r>
              <a:rPr lang="en-ID" dirty="0"/>
              <a:t> separator </a:t>
            </a:r>
            <a:r>
              <a:rPr lang="en-ID" dirty="0" err="1"/>
              <a:t>koma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ribuan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Hilangkan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 </a:t>
            </a:r>
            <a:r>
              <a:rPr lang="en-ID" dirty="0" err="1"/>
              <a:t>kosong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(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Finish</a:t>
            </a:r>
          </a:p>
        </p:txBody>
      </p:sp>
      <p:pic>
        <p:nvPicPr>
          <p:cNvPr id="7" name="Google Shape;378;p33">
            <a:extLst>
              <a:ext uri="{FF2B5EF4-FFF2-40B4-BE49-F238E27FC236}">
                <a16:creationId xmlns:a16="http://schemas.microsoft.com/office/drawing/2014/main" id="{E1C27EE7-7C50-486D-A338-5B31979527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0242" y="685800"/>
            <a:ext cx="7214992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178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7BE3E-92AD-4D27-9EE6-F5EEA98F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04F22-429E-4524-BB65-82E31F15D78C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A9D18E"/>
                </a:solidFill>
                <a:latin typeface="Bernard MT Condensed" panose="02050806060905020404" pitchFamily="18" charset="0"/>
              </a:rPr>
              <a:t>III</a:t>
            </a:r>
            <a:endParaRPr lang="en-ID" sz="28700" dirty="0">
              <a:solidFill>
                <a:srgbClr val="A9D18E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5262C-A602-4222-A44B-FC13F2E5E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894832"/>
            <a:ext cx="11340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.</a:t>
            </a:r>
            <a:r>
              <a:rPr lang="en-US" sz="8800" dirty="0" err="1"/>
              <a:t>mdb</a:t>
            </a:r>
            <a:endParaRPr lang="en-ID" sz="8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0C5604-F7B8-4653-8E35-85CBB0493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639719"/>
            <a:ext cx="11340000" cy="3600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Data yang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Ms. Access</a:t>
            </a:r>
            <a:endParaRPr lang="en-ID" dirty="0"/>
          </a:p>
        </p:txBody>
      </p:sp>
      <p:pic>
        <p:nvPicPr>
          <p:cNvPr id="8" name="Google Shape;232;p14">
            <a:extLst>
              <a:ext uri="{FF2B5EF4-FFF2-40B4-BE49-F238E27FC236}">
                <a16:creationId xmlns:a16="http://schemas.microsoft.com/office/drawing/2014/main" id="{D5522ACC-56D1-4A62-9DA4-C177C78965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8871" y="266977"/>
            <a:ext cx="983175" cy="905304"/>
          </a:xfrm>
          <a:prstGeom prst="flowChartDocumen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1617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EB307-B6D8-448F-8B58-AF2123E3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706D15-6ED1-45B7-A94F-6C0EB20A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764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mdb</a:t>
            </a:r>
            <a:endParaRPr lang="en-US" dirty="0"/>
          </a:p>
        </p:txBody>
      </p:sp>
      <p:pic>
        <p:nvPicPr>
          <p:cNvPr id="7" name="Google Shape;232;p14">
            <a:extLst>
              <a:ext uri="{FF2B5EF4-FFF2-40B4-BE49-F238E27FC236}">
                <a16:creationId xmlns:a16="http://schemas.microsoft.com/office/drawing/2014/main" id="{B6BF93EE-E811-4232-917D-A78DF6EA65E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1615" y="266977"/>
            <a:ext cx="983175" cy="905304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9E6133-BFD9-4C5B-B37F-FFCF92AA509D}"/>
              </a:ext>
            </a:extLst>
          </p:cNvPr>
          <p:cNvSpPr txBox="1"/>
          <p:nvPr/>
        </p:nvSpPr>
        <p:spPr>
          <a:xfrm>
            <a:off x="4800058" y="1033626"/>
            <a:ext cx="2491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DISCLAIMER</a:t>
            </a:r>
            <a:endParaRPr lang="en-ID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DFB793-5C57-43B7-9FAB-06965EA16E95}"/>
              </a:ext>
            </a:extLst>
          </p:cNvPr>
          <p:cNvSpPr txBox="1"/>
          <p:nvPr/>
        </p:nvSpPr>
        <p:spPr>
          <a:xfrm>
            <a:off x="1054555" y="1941618"/>
            <a:ext cx="9982200" cy="3653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File Access </a:t>
            </a:r>
            <a:r>
              <a:rPr lang="en-US" sz="2400" dirty="0" err="1"/>
              <a:t>versi</a:t>
            </a:r>
            <a:r>
              <a:rPr lang="en-US" sz="2400" dirty="0"/>
              <a:t> lama yang </a:t>
            </a:r>
            <a:r>
              <a:rPr lang="en-US" sz="2400" dirty="0" err="1"/>
              <a:t>dihasilkan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Microsoft Access 2003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dibuka</a:t>
            </a:r>
            <a:r>
              <a:rPr lang="en-US" sz="2400" dirty="0"/>
              <a:t> di </a:t>
            </a:r>
            <a:r>
              <a:rPr lang="en-US" sz="2400" dirty="0" err="1"/>
              <a:t>versi</a:t>
            </a:r>
            <a:r>
              <a:rPr lang="en-US" sz="2400" dirty="0"/>
              <a:t> Access </a:t>
            </a:r>
            <a:r>
              <a:rPr lang="en-US" sz="2400" dirty="0" err="1"/>
              <a:t>terbaru</a:t>
            </a:r>
            <a:r>
              <a:rPr lang="en-US" sz="2400" dirty="0"/>
              <a:t> </a:t>
            </a:r>
            <a:r>
              <a:rPr lang="en-US" sz="2400" dirty="0" err="1"/>
              <a:t>kecuali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diinstall</a:t>
            </a:r>
            <a:r>
              <a:rPr lang="en-US" sz="2400" dirty="0"/>
              <a:t> </a:t>
            </a:r>
            <a:r>
              <a:rPr lang="en-US" sz="2400" dirty="0" err="1"/>
              <a:t>mesin</a:t>
            </a:r>
            <a:r>
              <a:rPr lang="en-US" sz="2400" dirty="0"/>
              <a:t> database yang </a:t>
            </a:r>
            <a:r>
              <a:rPr lang="en-US" sz="2400" dirty="0" err="1"/>
              <a:t>sama</a:t>
            </a:r>
            <a:r>
              <a:rPr lang="en-US" sz="2400" dirty="0"/>
              <a:t> (Microsoft Jet 4 OLE DB Provider).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FFFF00"/>
              </a:buClr>
              <a:buSzPts val="2800"/>
            </a:pPr>
            <a:r>
              <a:rPr lang="id-ID" sz="2400" b="1" dirty="0"/>
              <a:t>Solusi:</a:t>
            </a:r>
            <a:endParaRPr lang="id-ID" sz="2400" dirty="0"/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SzPts val="2800"/>
              <a:buFont typeface="Arial" panose="020B0604020202020204" pitchFamily="34" charset="0"/>
              <a:buChar char="•"/>
            </a:pPr>
            <a:r>
              <a:rPr lang="id-ID" sz="2400" dirty="0"/>
              <a:t>dibuka dengan Access 2003 atau Excel 2003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SzPts val="2800"/>
              <a:buFont typeface="Arial" panose="020B0604020202020204" pitchFamily="34" charset="0"/>
              <a:buChar char="•"/>
            </a:pPr>
            <a:r>
              <a:rPr lang="id-ID" sz="2400" dirty="0"/>
              <a:t>Menggunakan aplikasi </a:t>
            </a:r>
            <a:r>
              <a:rPr lang="id-ID" sz="2400" b="1" dirty="0"/>
              <a:t>MDB Viewer Plus www.alexnolan.net/software/mdb_viewer_plus.htm</a:t>
            </a:r>
            <a:endParaRPr lang="id-ID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364536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E2AF-65B3-4F61-A59B-9523C687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EBF2D-21E3-4720-9105-921D4223962C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A9D18E"/>
                </a:solidFill>
                <a:latin typeface="Bernard MT Condensed" panose="02050806060905020404" pitchFamily="18" charset="0"/>
              </a:rPr>
              <a:t>IV</a:t>
            </a:r>
            <a:endParaRPr lang="en-ID" sz="28700" dirty="0">
              <a:solidFill>
                <a:srgbClr val="A9D18E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9F4B51-78A1-46B4-B405-3FE3550C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.</a:t>
            </a:r>
            <a:r>
              <a:rPr lang="en-US" sz="8800" dirty="0" err="1"/>
              <a:t>dbf</a:t>
            </a:r>
            <a:endParaRPr lang="en-ID" sz="8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35D6D-78A0-4847-85BC-1F7BB5E0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58732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Data yang </a:t>
            </a:r>
            <a:r>
              <a:rPr lang="en-US" dirty="0" err="1"/>
              <a:t>berasal</a:t>
            </a:r>
            <a:r>
              <a:rPr lang="en-US" dirty="0"/>
              <a:t> (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ekspor</a:t>
            </a:r>
            <a:r>
              <a:rPr lang="en-US" dirty="0"/>
              <a:t>)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database</a:t>
            </a:r>
          </a:p>
        </p:txBody>
      </p:sp>
      <p:pic>
        <p:nvPicPr>
          <p:cNvPr id="8" name="Google Shape;223;p14">
            <a:extLst>
              <a:ext uri="{FF2B5EF4-FFF2-40B4-BE49-F238E27FC236}">
                <a16:creationId xmlns:a16="http://schemas.microsoft.com/office/drawing/2014/main" id="{4310E577-9660-4749-B873-67F0EAD6481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0760" y="354409"/>
            <a:ext cx="1092678" cy="966381"/>
          </a:xfrm>
          <a:prstGeom prst="rect">
            <a:avLst/>
          </a:prstGeom>
          <a:solidFill>
            <a:srgbClr val="BBD6EE"/>
          </a:solidFill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72267-E397-43BF-9FDB-C10FD4D06B9B}"/>
              </a:ext>
            </a:extLst>
          </p:cNvPr>
          <p:cNvSpPr txBox="1"/>
          <p:nvPr/>
        </p:nvSpPr>
        <p:spPr>
          <a:xfrm>
            <a:off x="1799112" y="579515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8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11990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D0D6B-C94A-4A72-BBF8-B92FD77E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885A41-036F-4B7C-96A2-0A9A5372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dbf</a:t>
            </a:r>
            <a:endParaRPr lang="en-US" dirty="0"/>
          </a:p>
        </p:txBody>
      </p:sp>
      <p:pic>
        <p:nvPicPr>
          <p:cNvPr id="6" name="Google Shape;223;p14">
            <a:extLst>
              <a:ext uri="{FF2B5EF4-FFF2-40B4-BE49-F238E27FC236}">
                <a16:creationId xmlns:a16="http://schemas.microsoft.com/office/drawing/2014/main" id="{ABB84D01-63B7-431D-8B16-2A4DAE29E7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0760" y="354409"/>
            <a:ext cx="1092678" cy="966381"/>
          </a:xfrm>
          <a:prstGeom prst="rect">
            <a:avLst/>
          </a:prstGeom>
          <a:solidFill>
            <a:srgbClr val="BBD6EE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627D27-C483-43E7-BA12-06D4AB612D52}"/>
              </a:ext>
            </a:extLst>
          </p:cNvPr>
          <p:cNvSpPr txBox="1"/>
          <p:nvPr/>
        </p:nvSpPr>
        <p:spPr>
          <a:xfrm>
            <a:off x="1104899" y="1501102"/>
            <a:ext cx="9982200" cy="310854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DBF: dBase database file (</a:t>
            </a:r>
            <a:r>
              <a:rPr lang="en-US" sz="2800" dirty="0" err="1"/>
              <a:t>dari</a:t>
            </a:r>
            <a:r>
              <a:rPr lang="en-US" sz="2800" dirty="0"/>
              <a:t> database management system </a:t>
            </a:r>
            <a:r>
              <a:rPr lang="en-US" sz="2800" dirty="0" err="1"/>
              <a:t>dBASE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Cara </a:t>
            </a:r>
            <a:r>
              <a:rPr lang="en-US" sz="2800" dirty="0" err="1"/>
              <a:t>Membuka</a:t>
            </a:r>
            <a:r>
              <a:rPr lang="en-US" sz="28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Drag &amp; Drop </a:t>
            </a:r>
            <a:r>
              <a:rPr lang="en-US" sz="2800" dirty="0" err="1"/>
              <a:t>ke</a:t>
            </a:r>
            <a:r>
              <a:rPr lang="en-US" sz="2800" dirty="0"/>
              <a:t> salah </a:t>
            </a:r>
            <a:r>
              <a:rPr lang="en-US" sz="2800" dirty="0" err="1"/>
              <a:t>satu</a:t>
            </a:r>
            <a:r>
              <a:rPr lang="en-US" sz="2800" dirty="0"/>
              <a:t> 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atau</a:t>
            </a:r>
            <a:r>
              <a:rPr lang="en-US" sz="2800" dirty="0"/>
              <a:t> DBF Viewer Plus (www.alexnolan.net/software/dbf.htm)</a:t>
            </a:r>
          </a:p>
        </p:txBody>
      </p:sp>
    </p:spTree>
    <p:extLst>
      <p:ext uri="{BB962C8B-B14F-4D97-AF65-F5344CB8AC3E}">
        <p14:creationId xmlns:p14="http://schemas.microsoft.com/office/powerpoint/2010/main" val="1125774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30AF3-9C39-490D-9CA1-D10BF853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A7F3-80C6-4F45-83A2-BCE4EAC6059C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A9D18E"/>
                </a:solidFill>
                <a:latin typeface="Bernard MT Condensed" panose="02050806060905020404" pitchFamily="18" charset="0"/>
              </a:rPr>
              <a:t>V</a:t>
            </a:r>
            <a:endParaRPr lang="en-ID" sz="28700" dirty="0">
              <a:solidFill>
                <a:srgbClr val="A9D18E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B79C05-09F5-4358-8D84-0C413FFE5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 err="1"/>
              <a:t>xBRL</a:t>
            </a:r>
            <a:endParaRPr lang="en-ID" sz="8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562E93-CFF2-482A-957A-4729A5C9D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360000"/>
          </a:xfrm>
        </p:spPr>
        <p:txBody>
          <a:bodyPr>
            <a:normAutofit fontScale="85000" lnSpcReduction="20000"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Data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xml</a:t>
            </a:r>
          </a:p>
        </p:txBody>
      </p:sp>
      <p:pic>
        <p:nvPicPr>
          <p:cNvPr id="8" name="Google Shape;227;p14">
            <a:extLst>
              <a:ext uri="{FF2B5EF4-FFF2-40B4-BE49-F238E27FC236}">
                <a16:creationId xmlns:a16="http://schemas.microsoft.com/office/drawing/2014/main" id="{6E508672-E7C3-4838-81B9-3C55CC2282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500" t="8750" r="25625" b="2629"/>
          <a:stretch/>
        </p:blipFill>
        <p:spPr>
          <a:xfrm>
            <a:off x="10342640" y="368451"/>
            <a:ext cx="1488918" cy="938298"/>
          </a:xfrm>
          <a:custGeom>
            <a:avLst/>
            <a:gdLst/>
            <a:ahLst/>
            <a:cxnLst/>
            <a:rect l="l" t="t" r="r" b="b"/>
            <a:pathLst>
              <a:path w="5715000" h="3601526" extrusionOk="0">
                <a:moveTo>
                  <a:pt x="2857500" y="0"/>
                </a:moveTo>
                <a:cubicBezTo>
                  <a:pt x="4435654" y="0"/>
                  <a:pt x="5715000" y="806229"/>
                  <a:pt x="5715000" y="1800763"/>
                </a:cubicBezTo>
                <a:cubicBezTo>
                  <a:pt x="5715000" y="2795297"/>
                  <a:pt x="4435654" y="3601526"/>
                  <a:pt x="2857500" y="3601526"/>
                </a:cubicBezTo>
                <a:cubicBezTo>
                  <a:pt x="1279346" y="3601526"/>
                  <a:pt x="0" y="2795297"/>
                  <a:pt x="0" y="1800763"/>
                </a:cubicBezTo>
                <a:cubicBezTo>
                  <a:pt x="0" y="806229"/>
                  <a:pt x="1279346" y="0"/>
                  <a:pt x="285750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23679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30AF3-9C39-490D-9CA1-D10BF853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Google Shape;227;p14">
            <a:extLst>
              <a:ext uri="{FF2B5EF4-FFF2-40B4-BE49-F238E27FC236}">
                <a16:creationId xmlns:a16="http://schemas.microsoft.com/office/drawing/2014/main" id="{6E508672-E7C3-4838-81B9-3C55CC2282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500" t="8750" r="25625" b="2629"/>
          <a:stretch/>
        </p:blipFill>
        <p:spPr>
          <a:xfrm>
            <a:off x="10342640" y="368451"/>
            <a:ext cx="1488918" cy="938298"/>
          </a:xfrm>
          <a:custGeom>
            <a:avLst/>
            <a:gdLst/>
            <a:ahLst/>
            <a:cxnLst/>
            <a:rect l="l" t="t" r="r" b="b"/>
            <a:pathLst>
              <a:path w="5715000" h="3601526" extrusionOk="0">
                <a:moveTo>
                  <a:pt x="2857500" y="0"/>
                </a:moveTo>
                <a:cubicBezTo>
                  <a:pt x="4435654" y="0"/>
                  <a:pt x="5715000" y="806229"/>
                  <a:pt x="5715000" y="1800763"/>
                </a:cubicBezTo>
                <a:cubicBezTo>
                  <a:pt x="5715000" y="2795297"/>
                  <a:pt x="4435654" y="3601526"/>
                  <a:pt x="2857500" y="3601526"/>
                </a:cubicBezTo>
                <a:cubicBezTo>
                  <a:pt x="1279346" y="3601526"/>
                  <a:pt x="0" y="2795297"/>
                  <a:pt x="0" y="1800763"/>
                </a:cubicBezTo>
                <a:cubicBezTo>
                  <a:pt x="0" y="806229"/>
                  <a:pt x="1279346" y="0"/>
                  <a:pt x="285750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3341E8A-F504-474D-99BF-A11BB0058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xBRL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DCC0DF-0AB3-41DA-BC07-2920A39E4265}"/>
              </a:ext>
            </a:extLst>
          </p:cNvPr>
          <p:cNvSpPr/>
          <p:nvPr/>
        </p:nvSpPr>
        <p:spPr>
          <a:xfrm>
            <a:off x="934065" y="1494503"/>
            <a:ext cx="9979741" cy="1238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Pada </a:t>
            </a:r>
            <a:r>
              <a:rPr lang="en-US" dirty="0" err="1">
                <a:solidFill>
                  <a:sysClr val="windowText" lastClr="000000"/>
                </a:solidFill>
              </a:rPr>
              <a:t>tahun</a:t>
            </a:r>
            <a:r>
              <a:rPr lang="en-US" dirty="0">
                <a:solidFill>
                  <a:sysClr val="windowText" lastClr="000000"/>
                </a:solidFill>
              </a:rPr>
              <a:t> 1998, Charles Hoffman, </a:t>
            </a:r>
            <a:r>
              <a:rPr lang="en-US" dirty="0" err="1">
                <a:solidFill>
                  <a:sysClr val="windowText" lastClr="000000"/>
                </a:solidFill>
              </a:rPr>
              <a:t>seorang</a:t>
            </a:r>
            <a:r>
              <a:rPr lang="en-US" dirty="0">
                <a:solidFill>
                  <a:sysClr val="windowText" lastClr="000000"/>
                </a:solidFill>
              </a:rPr>
              <a:t> CPA di Washington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menginvestigasi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pemanfaatan</a:t>
            </a:r>
            <a:r>
              <a:rPr lang="en-US" dirty="0">
                <a:solidFill>
                  <a:sysClr val="windowText" lastClr="000000"/>
                </a:solidFill>
              </a:rPr>
              <a:t> XML (</a:t>
            </a:r>
            <a:r>
              <a:rPr lang="en-US" dirty="0" err="1">
                <a:solidFill>
                  <a:sysClr val="windowText" lastClr="000000"/>
                </a:solidFill>
              </a:rPr>
              <a:t>eXtensible</a:t>
            </a:r>
            <a:r>
              <a:rPr lang="en-US" dirty="0">
                <a:solidFill>
                  <a:sysClr val="windowText" lastClr="000000"/>
                </a:solidFill>
              </a:rPr>
              <a:t> Markup Language)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sebagai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laporan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keuangan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elektronik</a:t>
            </a:r>
            <a:r>
              <a:rPr lang="en-US" dirty="0">
                <a:solidFill>
                  <a:sysClr val="windowText" lastClr="000000"/>
                </a:solidFill>
              </a:rPr>
              <a:t>.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82468E-0FE0-4913-86EB-5DD0E32C6AC9}"/>
              </a:ext>
            </a:extLst>
          </p:cNvPr>
          <p:cNvSpPr/>
          <p:nvPr/>
        </p:nvSpPr>
        <p:spPr>
          <a:xfrm>
            <a:off x="934065" y="2870398"/>
            <a:ext cx="9979741" cy="1238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solidFill>
                  <a:sysClr val="windowText" lastClr="000000"/>
                </a:solidFill>
              </a:rPr>
              <a:t>Juli</a:t>
            </a:r>
            <a:r>
              <a:rPr lang="en-ID" dirty="0">
                <a:solidFill>
                  <a:sysClr val="windowText" lastClr="000000"/>
                </a:solidFill>
              </a:rPr>
              <a:t> 1999, AICPA </a:t>
            </a:r>
            <a:r>
              <a:rPr lang="en-ID" dirty="0" err="1">
                <a:solidFill>
                  <a:sysClr val="windowText" lastClr="000000"/>
                </a:solidFill>
              </a:rPr>
              <a:t>menyetujui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pendanaan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pengembangan</a:t>
            </a:r>
            <a:r>
              <a:rPr lang="en-ID" dirty="0">
                <a:solidFill>
                  <a:sysClr val="windowText" lastClr="000000"/>
                </a:solidFill>
              </a:rPr>
              <a:t> XML </a:t>
            </a:r>
            <a:r>
              <a:rPr lang="en-ID" dirty="0" err="1">
                <a:solidFill>
                  <a:sysClr val="windowText" lastClr="000000"/>
                </a:solidFill>
              </a:rPr>
              <a:t>tersebut</a:t>
            </a:r>
            <a:r>
              <a:rPr lang="en-ID" dirty="0">
                <a:solidFill>
                  <a:sysClr val="windowText" lastClr="000000"/>
                </a:solidFill>
              </a:rPr>
              <a:t>. </a:t>
            </a:r>
            <a:r>
              <a:rPr lang="en-ID" dirty="0" err="1">
                <a:solidFill>
                  <a:sysClr val="windowText" lastClr="000000"/>
                </a:solidFill>
              </a:rPr>
              <a:t>Proyek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pengembangan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tersebut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dinamai</a:t>
            </a:r>
            <a:r>
              <a:rPr lang="en-ID" dirty="0">
                <a:solidFill>
                  <a:sysClr val="windowText" lastClr="000000"/>
                </a:solidFill>
              </a:rPr>
              <a:t> XFRML (</a:t>
            </a:r>
            <a:r>
              <a:rPr lang="en-ID" dirty="0" err="1">
                <a:solidFill>
                  <a:sysClr val="windowText" lastClr="000000"/>
                </a:solidFill>
              </a:rPr>
              <a:t>eXtensible</a:t>
            </a:r>
            <a:r>
              <a:rPr lang="en-ID" dirty="0">
                <a:solidFill>
                  <a:sysClr val="windowText" lastClr="000000"/>
                </a:solidFill>
              </a:rPr>
              <a:t> Financial Report Markup Language)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5571-E8C8-4D54-BCFF-8932A3CF714B}"/>
              </a:ext>
            </a:extLst>
          </p:cNvPr>
          <p:cNvSpPr/>
          <p:nvPr/>
        </p:nvSpPr>
        <p:spPr>
          <a:xfrm>
            <a:off x="934065" y="4246293"/>
            <a:ext cx="9979741" cy="1238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>
                <a:solidFill>
                  <a:sysClr val="windowText" lastClr="000000"/>
                </a:solidFill>
              </a:rPr>
              <a:t>Juli 2000, spesifikasi laporan keuangan elektronik pertama dari proyek tersebut di-release dengan nama XBRL (eXtensible Business Reporting Language) </a:t>
            </a:r>
            <a:endParaRPr lang="en-ID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3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Tipe</a:t>
            </a:r>
            <a:r>
              <a:rPr lang="en-US" dirty="0"/>
              <a:t> dan </a:t>
            </a:r>
            <a:r>
              <a:rPr lang="en-US" dirty="0" err="1"/>
              <a:t>Jenis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6815-6D1A-2136-FEB7-5B68FA9A3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#text #numeric #date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72A-EDC4-4251-BB17-A126A76F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63644-F7A2-4D3E-9573-8732D3574CD8}"/>
              </a:ext>
            </a:extLst>
          </p:cNvPr>
          <p:cNvSpPr txBox="1"/>
          <p:nvPr/>
        </p:nvSpPr>
        <p:spPr>
          <a:xfrm>
            <a:off x="1104899" y="1785372"/>
            <a:ext cx="9982200" cy="3170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xBRL</a:t>
            </a:r>
            <a:r>
              <a:rPr lang="en-US" sz="2000" b="1" dirty="0"/>
              <a:t> : </a:t>
            </a:r>
            <a:r>
              <a:rPr lang="en-US" sz="2000" dirty="0" err="1"/>
              <a:t>e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US" sz="2000" dirty="0" err="1"/>
              <a:t>tensible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en-US" sz="2000" dirty="0"/>
              <a:t>usiness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</a:t>
            </a:r>
            <a:r>
              <a:rPr lang="en-US" sz="2000" dirty="0"/>
              <a:t>eporting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en-US" sz="2000" dirty="0"/>
              <a:t>anguage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XML yang </a:t>
            </a:r>
            <a:r>
              <a:rPr lang="en-US" sz="2000" dirty="0" err="1"/>
              <a:t>menyediakan</a:t>
            </a:r>
            <a:r>
              <a:rPr lang="en-US" sz="2000" dirty="0"/>
              <a:t> </a:t>
            </a:r>
            <a:r>
              <a:rPr lang="en-US" sz="2000" dirty="0" err="1"/>
              <a:t>solusi</a:t>
            </a:r>
            <a:r>
              <a:rPr lang="en-US" sz="2000" dirty="0"/>
              <a:t> yang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persiapan</a:t>
            </a:r>
            <a:r>
              <a:rPr lang="en-US" sz="2000" dirty="0"/>
              <a:t>, </a:t>
            </a:r>
            <a:r>
              <a:rPr lang="en-US" sz="2000" dirty="0" err="1"/>
              <a:t>presentasi</a:t>
            </a:r>
            <a:r>
              <a:rPr lang="en-US" sz="2000" dirty="0"/>
              <a:t> dan </a:t>
            </a:r>
            <a:r>
              <a:rPr lang="en-US" sz="2000" dirty="0" err="1"/>
              <a:t>pertukaran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</a:t>
            </a:r>
            <a:r>
              <a:rPr lang="en-US" sz="2000" dirty="0" err="1"/>
              <a:t>Pelaporan</a:t>
            </a:r>
            <a:r>
              <a:rPr lang="en-US" sz="2000" dirty="0"/>
              <a:t> </a:t>
            </a:r>
            <a:r>
              <a:rPr lang="en-US" sz="2000" dirty="0" err="1"/>
              <a:t>Keuangan</a:t>
            </a:r>
            <a:r>
              <a:rPr lang="en-US" sz="2000" dirty="0"/>
              <a:t> </a:t>
            </a:r>
            <a:r>
              <a:rPr lang="en-US" sz="2000" dirty="0" err="1"/>
              <a:t>Internasional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b="1" dirty="0"/>
              <a:t>Cara </a:t>
            </a:r>
            <a:r>
              <a:rPr lang="en-US" sz="2000" b="1" dirty="0" err="1"/>
              <a:t>Membuka</a:t>
            </a:r>
            <a:r>
              <a:rPr lang="en-US" sz="2000" b="1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Drag &amp; Drop </a:t>
            </a:r>
            <a:r>
              <a:rPr lang="en-US" sz="2000" dirty="0" err="1"/>
              <a:t>ke</a:t>
            </a:r>
            <a:r>
              <a:rPr lang="en-US" sz="2000" dirty="0"/>
              <a:t> salah </a:t>
            </a:r>
            <a:r>
              <a:rPr lang="en-US" sz="2000" dirty="0" err="1"/>
              <a:t>satu</a:t>
            </a:r>
            <a:r>
              <a:rPr lang="en-US" sz="2000" dirty="0"/>
              <a:t> 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Data -&gt; Get Data -&gt; From File -&gt; XML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r>
              <a:rPr lang="en-US" sz="2000" b="1" dirty="0" err="1"/>
              <a:t>Contoh</a:t>
            </a:r>
            <a:r>
              <a:rPr lang="en-US" sz="2000" b="1" dirty="0"/>
              <a:t> data:</a:t>
            </a:r>
          </a:p>
          <a:p>
            <a:r>
              <a:rPr lang="en-US" sz="2000" dirty="0"/>
              <a:t>https://www.idx.co.id/perusahaan-tercatat/laporan-keuangan-dan-tahunan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F110B4-64F7-422A-BD68-DF8E2F0B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xBRL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68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C81EA-6367-43E0-85BC-1C09C95A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8EC0B-ED6A-4D59-BE5E-4CAFB925F407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A9D18E"/>
                </a:solidFill>
                <a:latin typeface="Bernard MT Condensed" panose="02050806060905020404" pitchFamily="18" charset="0"/>
              </a:rPr>
              <a:t>VI</a:t>
            </a:r>
            <a:endParaRPr lang="en-ID" sz="28700" dirty="0">
              <a:solidFill>
                <a:srgbClr val="A9D18E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A10750-6D70-4917-A716-1067B5AC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JSON</a:t>
            </a:r>
            <a:endParaRPr lang="en-ID" sz="8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F93405-E324-4428-A3FF-C4EFA7864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360000"/>
          </a:xfrm>
        </p:spPr>
        <p:txBody>
          <a:bodyPr>
            <a:normAutofit fontScale="85000" lnSpcReduction="20000"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Data yang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notasi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8" name="Google Shape;234;p14">
            <a:extLst>
              <a:ext uri="{FF2B5EF4-FFF2-40B4-BE49-F238E27FC236}">
                <a16:creationId xmlns:a16="http://schemas.microsoft.com/office/drawing/2014/main" id="{913457F9-CE87-4EA9-BC8E-A6D4AED750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690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7AF39-2491-4253-BC59-48518AA9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DD0C73-6AD1-4BE2-B3F8-50CB1983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9C426-C44D-4DE6-979F-7F914654D9C0}"/>
              </a:ext>
            </a:extLst>
          </p:cNvPr>
          <p:cNvSpPr txBox="1"/>
          <p:nvPr/>
        </p:nvSpPr>
        <p:spPr>
          <a:xfrm>
            <a:off x="901699" y="1471127"/>
            <a:ext cx="9982200" cy="40934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Contoh</a:t>
            </a:r>
            <a:r>
              <a:rPr lang="en-US" sz="2000" b="1" dirty="0"/>
              <a:t> format data:</a:t>
            </a:r>
          </a:p>
          <a:p>
            <a:r>
              <a:rPr lang="en-US" sz="2000" dirty="0"/>
              <a:t>{name: "John", age: 31, city: "New York"}</a:t>
            </a:r>
          </a:p>
          <a:p>
            <a:endParaRPr lang="en-US" sz="2000" dirty="0"/>
          </a:p>
          <a:p>
            <a:r>
              <a:rPr lang="en-US" sz="2000" b="1" dirty="0"/>
              <a:t>Disclaimer: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dibuka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Ms. Excel </a:t>
            </a:r>
            <a:r>
              <a:rPr lang="en-US" sz="2000" dirty="0" err="1"/>
              <a:t>versi</a:t>
            </a:r>
            <a:r>
              <a:rPr lang="en-US" sz="2000" dirty="0"/>
              <a:t> 2016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endParaRPr lang="en-US" sz="20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 err="1"/>
              <a:t>Untuk</a:t>
            </a:r>
            <a:r>
              <a:rPr lang="en-US" sz="2000" dirty="0"/>
              <a:t> Ms. Excel 2010 dab 2013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mengunduh</a:t>
            </a:r>
            <a:r>
              <a:rPr lang="en-US" sz="2000" dirty="0"/>
              <a:t> Power Query </a:t>
            </a:r>
            <a:r>
              <a:rPr lang="en-US" sz="2000" dirty="0" err="1"/>
              <a:t>melalui</a:t>
            </a:r>
            <a:r>
              <a:rPr lang="en-US" sz="2000" dirty="0"/>
              <a:t> web Microsoft (bit.ly/PQUERY2010)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Cara lain </a:t>
            </a:r>
            <a:r>
              <a:rPr lang="en-US" sz="2000" dirty="0" err="1"/>
              <a:t>bagi</a:t>
            </a:r>
            <a:r>
              <a:rPr lang="en-US" sz="2000" dirty="0"/>
              <a:t> </a:t>
            </a: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mengunduh</a:t>
            </a:r>
            <a:r>
              <a:rPr lang="en-US" sz="2000" dirty="0"/>
              <a:t> Power Query,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bagi</a:t>
            </a:r>
            <a:r>
              <a:rPr lang="en-US" sz="2000" dirty="0"/>
              <a:t> yang </a:t>
            </a:r>
            <a:r>
              <a:rPr lang="en-US" sz="2000" dirty="0" err="1"/>
              <a:t>menggunakan</a:t>
            </a:r>
            <a:r>
              <a:rPr lang="en-US" sz="2000" dirty="0"/>
              <a:t> Ms. Excel </a:t>
            </a: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yg</a:t>
            </a:r>
            <a:r>
              <a:rPr lang="en-US" sz="2000" dirty="0"/>
              <a:t> </a:t>
            </a:r>
            <a:r>
              <a:rPr lang="en-US" sz="2000" dirty="0" err="1"/>
              <a:t>disebutkan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converter:</a:t>
            </a:r>
          </a:p>
          <a:p>
            <a:pPr marL="971494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Offline. </a:t>
            </a:r>
            <a:r>
              <a:rPr lang="en-US" sz="2000" dirty="0" err="1"/>
              <a:t>Misalnya</a:t>
            </a:r>
            <a:r>
              <a:rPr lang="en-US" sz="2000" dirty="0"/>
              <a:t> SaveJson2CSV https://www.gunamoi.com.au/soft/savejson2csv/index.html</a:t>
            </a:r>
          </a:p>
          <a:p>
            <a:pPr marL="971494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Online. </a:t>
            </a:r>
            <a:r>
              <a:rPr lang="en-US" sz="2000" dirty="0" err="1"/>
              <a:t>Misalnya</a:t>
            </a:r>
            <a:r>
              <a:rPr lang="en-US" sz="2000" dirty="0"/>
              <a:t> https://www.convertcsv.com/json-to-csv.htm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7" name="Google Shape;234;p14">
            <a:extLst>
              <a:ext uri="{FF2B5EF4-FFF2-40B4-BE49-F238E27FC236}">
                <a16:creationId xmlns:a16="http://schemas.microsoft.com/office/drawing/2014/main" id="{D4020E5D-9CCD-483B-B6AF-4551A94EEF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895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DB6F5-5808-4CE4-8FBB-C854D1C3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Google Shape;234;p14">
            <a:extLst>
              <a:ext uri="{FF2B5EF4-FFF2-40B4-BE49-F238E27FC236}">
                <a16:creationId xmlns:a16="http://schemas.microsoft.com/office/drawing/2014/main" id="{93C85C57-F4F1-46FB-A6C5-07EFAFBF2B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50;p62">
            <a:extLst>
              <a:ext uri="{FF2B5EF4-FFF2-40B4-BE49-F238E27FC236}">
                <a16:creationId xmlns:a16="http://schemas.microsoft.com/office/drawing/2014/main" id="{7741B849-1149-44ED-A407-53163AA34E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14" y="1312893"/>
            <a:ext cx="645795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54;p62">
            <a:extLst>
              <a:ext uri="{FF2B5EF4-FFF2-40B4-BE49-F238E27FC236}">
                <a16:creationId xmlns:a16="http://schemas.microsoft.com/office/drawing/2014/main" id="{791669D5-9C61-4767-AEBF-EEA1C6CEFE98}"/>
              </a:ext>
            </a:extLst>
          </p:cNvPr>
          <p:cNvSpPr/>
          <p:nvPr/>
        </p:nvSpPr>
        <p:spPr>
          <a:xfrm>
            <a:off x="7391400" y="1177771"/>
            <a:ext cx="1447800" cy="1076048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Klik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latin typeface="Calibri"/>
                <a:ea typeface="Calibri"/>
                <a:cs typeface="Calibri"/>
                <a:sym typeface="Calibri"/>
              </a:rPr>
              <a:t>List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655;p62">
            <a:extLst>
              <a:ext uri="{FF2B5EF4-FFF2-40B4-BE49-F238E27FC236}">
                <a16:creationId xmlns:a16="http://schemas.microsoft.com/office/drawing/2014/main" id="{08914CF9-70BE-46CE-8437-A24A7FE1AFC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901371" y="1715795"/>
            <a:ext cx="5490029" cy="1504935"/>
          </a:xfrm>
          <a:prstGeom prst="straightConnector1">
            <a:avLst/>
          </a:prstGeom>
          <a:noFill/>
          <a:ln w="76200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Google Shape;656;p62">
            <a:extLst>
              <a:ext uri="{FF2B5EF4-FFF2-40B4-BE49-F238E27FC236}">
                <a16:creationId xmlns:a16="http://schemas.microsoft.com/office/drawing/2014/main" id="{22365543-4156-48A6-AAE2-998141ECBC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977565"/>
            <a:ext cx="59626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57;p62">
            <a:extLst>
              <a:ext uri="{FF2B5EF4-FFF2-40B4-BE49-F238E27FC236}">
                <a16:creationId xmlns:a16="http://schemas.microsoft.com/office/drawing/2014/main" id="{11959E3D-410C-4FDF-A281-5893D7C5557F}"/>
              </a:ext>
            </a:extLst>
          </p:cNvPr>
          <p:cNvSpPr/>
          <p:nvPr/>
        </p:nvSpPr>
        <p:spPr>
          <a:xfrm>
            <a:off x="7391400" y="2797052"/>
            <a:ext cx="3581400" cy="1076048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Hasil setelah klik list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CC7F3A-D505-4E54-86F8-C5B188791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549614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DA24B-67B7-4F24-9AA8-6EE81EB9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095436-83DB-4A12-8CF7-719641CE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6" name="Google Shape;234;p14">
            <a:extLst>
              <a:ext uri="{FF2B5EF4-FFF2-40B4-BE49-F238E27FC236}">
                <a16:creationId xmlns:a16="http://schemas.microsoft.com/office/drawing/2014/main" id="{992B15C8-4675-4BE7-95B5-991ED59A91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62;p63">
            <a:extLst>
              <a:ext uri="{FF2B5EF4-FFF2-40B4-BE49-F238E27FC236}">
                <a16:creationId xmlns:a16="http://schemas.microsoft.com/office/drawing/2014/main" id="{4897DF54-F3AE-43D1-8FE7-559210DD69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1404" y="1279427"/>
            <a:ext cx="6815745" cy="47810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6;p63">
            <a:extLst>
              <a:ext uri="{FF2B5EF4-FFF2-40B4-BE49-F238E27FC236}">
                <a16:creationId xmlns:a16="http://schemas.microsoft.com/office/drawing/2014/main" id="{B5BB8DE9-09A5-4C79-9590-02BF229F52E2}"/>
              </a:ext>
            </a:extLst>
          </p:cNvPr>
          <p:cNvSpPr/>
          <p:nvPr/>
        </p:nvSpPr>
        <p:spPr>
          <a:xfrm>
            <a:off x="432000" y="1592637"/>
            <a:ext cx="2971800" cy="1203323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Klik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To Table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6846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30A26-4E10-477C-A3EE-EBF178EC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50534F-9DA3-4DE6-B1CA-FAAE76713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6" name="Google Shape;234;p14">
            <a:extLst>
              <a:ext uri="{FF2B5EF4-FFF2-40B4-BE49-F238E27FC236}">
                <a16:creationId xmlns:a16="http://schemas.microsoft.com/office/drawing/2014/main" id="{1F7602AC-BDDA-4E9B-84CE-CBADC490F7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73;p64">
            <a:extLst>
              <a:ext uri="{FF2B5EF4-FFF2-40B4-BE49-F238E27FC236}">
                <a16:creationId xmlns:a16="http://schemas.microsoft.com/office/drawing/2014/main" id="{91D3B69F-7850-4002-AE3E-8DF0CFC762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0" y="1495369"/>
            <a:ext cx="4626077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79;p64">
            <a:extLst>
              <a:ext uri="{FF2B5EF4-FFF2-40B4-BE49-F238E27FC236}">
                <a16:creationId xmlns:a16="http://schemas.microsoft.com/office/drawing/2014/main" id="{12CF80A5-0527-4298-AFD1-DD2B2675A6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6677" y="1495369"/>
            <a:ext cx="6229350" cy="4238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403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5E70D-7D8A-4D8E-A1FE-DF651F7E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BE2C49-B12D-4C11-9DD1-758CBC1B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6" name="Google Shape;234;p14">
            <a:extLst>
              <a:ext uri="{FF2B5EF4-FFF2-40B4-BE49-F238E27FC236}">
                <a16:creationId xmlns:a16="http://schemas.microsoft.com/office/drawing/2014/main" id="{C9046F8F-49DB-4044-A429-FBE4E8D4C0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86;p65">
            <a:extLst>
              <a:ext uri="{FF2B5EF4-FFF2-40B4-BE49-F238E27FC236}">
                <a16:creationId xmlns:a16="http://schemas.microsoft.com/office/drawing/2014/main" id="{9997738E-C42C-4D90-83E6-625BAE560B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898496"/>
            <a:ext cx="7543800" cy="529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68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13CE-07CC-4C7D-A676-015E9986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0786D1-C659-4870-8288-220DEBF7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6" name="Google Shape;234;p14">
            <a:extLst>
              <a:ext uri="{FF2B5EF4-FFF2-40B4-BE49-F238E27FC236}">
                <a16:creationId xmlns:a16="http://schemas.microsoft.com/office/drawing/2014/main" id="{F39EDC1D-306B-45A3-877F-48DE5636CF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6;p66">
            <a:extLst>
              <a:ext uri="{FF2B5EF4-FFF2-40B4-BE49-F238E27FC236}">
                <a16:creationId xmlns:a16="http://schemas.microsoft.com/office/drawing/2014/main" id="{959DFF8C-1DBF-4DE2-BF4E-1A66B33FB1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1226794"/>
            <a:ext cx="7261796" cy="42845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0;p66">
            <a:extLst>
              <a:ext uri="{FF2B5EF4-FFF2-40B4-BE49-F238E27FC236}">
                <a16:creationId xmlns:a16="http://schemas.microsoft.com/office/drawing/2014/main" id="{29CEA95A-4A51-48F0-9DAF-094F70528F59}"/>
              </a:ext>
            </a:extLst>
          </p:cNvPr>
          <p:cNvSpPr/>
          <p:nvPr/>
        </p:nvSpPr>
        <p:spPr>
          <a:xfrm>
            <a:off x="381000" y="1226794"/>
            <a:ext cx="2514600" cy="1668806"/>
          </a:xfrm>
          <a:prstGeom prst="ellipse">
            <a:avLst/>
          </a:prstGeom>
          <a:solidFill>
            <a:schemeClr val="bg1"/>
          </a:solidFill>
          <a:ln w="508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Klik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Close &amp; Load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029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84A83-07ED-45E5-9B17-1DF62B18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530672-E257-4BEB-A706-6E083081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6" name="Google Shape;234;p14">
            <a:extLst>
              <a:ext uri="{FF2B5EF4-FFF2-40B4-BE49-F238E27FC236}">
                <a16:creationId xmlns:a16="http://schemas.microsoft.com/office/drawing/2014/main" id="{D24FC25C-82F8-46BC-A932-1629A8C526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06;p67">
            <a:extLst>
              <a:ext uri="{FF2B5EF4-FFF2-40B4-BE49-F238E27FC236}">
                <a16:creationId xmlns:a16="http://schemas.microsoft.com/office/drawing/2014/main" id="{F39E20EF-D716-404E-9F5A-7B81D6C175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902" y="1022597"/>
            <a:ext cx="8300050" cy="4804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0;p67">
            <a:extLst>
              <a:ext uri="{FF2B5EF4-FFF2-40B4-BE49-F238E27FC236}">
                <a16:creationId xmlns:a16="http://schemas.microsoft.com/office/drawing/2014/main" id="{C9C2107F-D4FE-4586-B194-8696F3B61597}"/>
              </a:ext>
            </a:extLst>
          </p:cNvPr>
          <p:cNvSpPr/>
          <p:nvPr/>
        </p:nvSpPr>
        <p:spPr>
          <a:xfrm>
            <a:off x="665018" y="4474382"/>
            <a:ext cx="4062276" cy="171668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590" dirty="0">
                <a:latin typeface="Calibri"/>
                <a:ea typeface="Calibri"/>
                <a:cs typeface="Calibri"/>
                <a:sym typeface="Calibri"/>
              </a:rPr>
              <a:t>Jika ingin mengolah seperti file tabel Excel, klik Convert to Range</a:t>
            </a:r>
            <a:endParaRPr sz="259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711;p67">
            <a:extLst>
              <a:ext uri="{FF2B5EF4-FFF2-40B4-BE49-F238E27FC236}">
                <a16:creationId xmlns:a16="http://schemas.microsoft.com/office/drawing/2014/main" id="{FF59E215-3419-48AE-B293-B78DFEB0234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463979" y="1847274"/>
            <a:ext cx="232177" cy="2627108"/>
          </a:xfrm>
          <a:prstGeom prst="straightConnector1">
            <a:avLst/>
          </a:prstGeom>
          <a:noFill/>
          <a:ln w="76200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9541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A4768-24D3-CF3F-BAB1-22C530E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D8E6B0B-E9CD-CF0C-FB7A-71DFBFD99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98775"/>
              </p:ext>
            </p:extLst>
          </p:nvPr>
        </p:nvGraphicFramePr>
        <p:xfrm>
          <a:off x="1054557" y="1203960"/>
          <a:ext cx="9982197" cy="2225040"/>
        </p:xfrm>
        <a:graphic>
          <a:graphicData uri="http://schemas.openxmlformats.org/drawingml/2006/table">
            <a:tbl>
              <a:tblPr firstRow="1" bandRow="1"/>
              <a:tblGrid>
                <a:gridCol w="1413827">
                  <a:extLst>
                    <a:ext uri="{9D8B030D-6E8A-4147-A177-3AD203B41FA5}">
                      <a16:colId xmlns:a16="http://schemas.microsoft.com/office/drawing/2014/main" val="300703362"/>
                    </a:ext>
                  </a:extLst>
                </a:gridCol>
                <a:gridCol w="1670025">
                  <a:extLst>
                    <a:ext uri="{9D8B030D-6E8A-4147-A177-3AD203B41FA5}">
                      <a16:colId xmlns:a16="http://schemas.microsoft.com/office/drawing/2014/main" val="3385905239"/>
                    </a:ext>
                  </a:extLst>
                </a:gridCol>
                <a:gridCol w="1366384">
                  <a:extLst>
                    <a:ext uri="{9D8B030D-6E8A-4147-A177-3AD203B41FA5}">
                      <a16:colId xmlns:a16="http://schemas.microsoft.com/office/drawing/2014/main" val="145484744"/>
                    </a:ext>
                  </a:extLst>
                </a:gridCol>
                <a:gridCol w="759103">
                  <a:extLst>
                    <a:ext uri="{9D8B030D-6E8A-4147-A177-3AD203B41FA5}">
                      <a16:colId xmlns:a16="http://schemas.microsoft.com/office/drawing/2014/main" val="233486436"/>
                    </a:ext>
                  </a:extLst>
                </a:gridCol>
                <a:gridCol w="1556160">
                  <a:extLst>
                    <a:ext uri="{9D8B030D-6E8A-4147-A177-3AD203B41FA5}">
                      <a16:colId xmlns:a16="http://schemas.microsoft.com/office/drawing/2014/main" val="3948938012"/>
                    </a:ext>
                  </a:extLst>
                </a:gridCol>
                <a:gridCol w="1375873">
                  <a:extLst>
                    <a:ext uri="{9D8B030D-6E8A-4147-A177-3AD203B41FA5}">
                      <a16:colId xmlns:a16="http://schemas.microsoft.com/office/drawing/2014/main" val="2776004834"/>
                    </a:ext>
                  </a:extLst>
                </a:gridCol>
                <a:gridCol w="1840825">
                  <a:extLst>
                    <a:ext uri="{9D8B030D-6E8A-4147-A177-3AD203B41FA5}">
                      <a16:colId xmlns:a16="http://schemas.microsoft.com/office/drawing/2014/main" val="23754261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KD_BRG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NM_BRG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TGL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QTY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NILAI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ID_KASIR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FLAG_TUNAI</a:t>
                      </a:r>
                      <a:endParaRPr lang="en-ID" b="1" i="0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87554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100111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err="1"/>
                        <a:t>Sarden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05/01/2020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120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840000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20181011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Y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528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011001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Air Mineral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05/14/2020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750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3750000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20190001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Y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885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250200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err="1"/>
                        <a:t>Telur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06/05/2020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50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1250000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20181011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N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5281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700001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Roti </a:t>
                      </a:r>
                      <a:r>
                        <a:rPr lang="en-US" dirty="0" err="1"/>
                        <a:t>Tawar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06/06/2020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400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1200000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20181011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N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4872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401100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err="1"/>
                        <a:t>Kaos</a:t>
                      </a:r>
                      <a:r>
                        <a:rPr lang="en-US" dirty="0"/>
                        <a:t> Kaki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07/25/2020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35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350000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20200111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N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00520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29C3E-84F1-BE06-1F49-6DEC0FAF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557" y="3768960"/>
            <a:ext cx="8204091" cy="188508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umum</a:t>
            </a:r>
            <a:r>
              <a:rPr lang="en-US" sz="2800" dirty="0"/>
              <a:t> </a:t>
            </a:r>
            <a:r>
              <a:rPr lang="en-US" sz="2800" dirty="0" err="1"/>
              <a:t>terdapat</a:t>
            </a:r>
            <a:r>
              <a:rPr lang="en-US" sz="2800" dirty="0"/>
              <a:t> </a:t>
            </a:r>
            <a:r>
              <a:rPr lang="en-US" sz="2800" dirty="0" err="1"/>
              <a:t>tiga</a:t>
            </a:r>
            <a:r>
              <a:rPr lang="en-US" sz="2800" dirty="0"/>
              <a:t> </a:t>
            </a:r>
            <a:r>
              <a:rPr lang="en-US" sz="2800" dirty="0" err="1"/>
              <a:t>jenis</a:t>
            </a:r>
            <a:r>
              <a:rPr lang="en-US" sz="2800" dirty="0"/>
              <a:t> format data: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Text/Character/String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Number/Numerical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22AC89-9931-D897-CCE6-5F9702C83AEB}"/>
              </a:ext>
            </a:extLst>
          </p:cNvPr>
          <p:cNvSpPr txBox="1">
            <a:spLocks/>
          </p:cNvSpPr>
          <p:nvPr/>
        </p:nvSpPr>
        <p:spPr>
          <a:xfrm>
            <a:off x="838200" y="-1216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Format/</a:t>
            </a:r>
            <a:r>
              <a:rPr lang="en-US" dirty="0" err="1"/>
              <a:t>Tipe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58997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497EA5-E537-3B63-C8EF-0509E03F768B}"/>
              </a:ext>
            </a:extLst>
          </p:cNvPr>
          <p:cNvSpPr/>
          <p:nvPr/>
        </p:nvSpPr>
        <p:spPr>
          <a:xfrm>
            <a:off x="6703045" y="1951386"/>
            <a:ext cx="4650755" cy="1325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Format dan </a:t>
            </a:r>
            <a:r>
              <a:rPr lang="en-US" dirty="0" err="1">
                <a:solidFill>
                  <a:schemeClr val="tx1"/>
                </a:solidFill>
              </a:rPr>
              <a:t>definisi</a:t>
            </a:r>
            <a:r>
              <a:rPr lang="en-US" dirty="0">
                <a:solidFill>
                  <a:schemeClr val="tx1"/>
                </a:solidFill>
              </a:rPr>
              <a:t> lain (metadata) mengenai data TIDAK </a:t>
            </a:r>
            <a:r>
              <a:rPr lang="en-US" dirty="0" err="1">
                <a:solidFill>
                  <a:schemeClr val="tx1"/>
                </a:solidFill>
              </a:rPr>
              <a:t>tersimpan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file data. </a:t>
            </a:r>
            <a:r>
              <a:rPr lang="en-US" dirty="0" err="1">
                <a:solidFill>
                  <a:schemeClr val="tx1"/>
                </a:solidFill>
              </a:rPr>
              <a:t>Contoh</a:t>
            </a:r>
            <a:r>
              <a:rPr lang="en-US" dirty="0">
                <a:solidFill>
                  <a:schemeClr val="tx1"/>
                </a:solidFill>
              </a:rPr>
              <a:t>: csv, del, txt, </a:t>
            </a:r>
            <a:r>
              <a:rPr lang="en-US" dirty="0" err="1">
                <a:solidFill>
                  <a:schemeClr val="tx1"/>
                </a:solidFill>
              </a:rPr>
              <a:t>dll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99E890-31F5-1419-A12B-0F18C73517C4}"/>
              </a:ext>
            </a:extLst>
          </p:cNvPr>
          <p:cNvSpPr/>
          <p:nvPr/>
        </p:nvSpPr>
        <p:spPr>
          <a:xfrm>
            <a:off x="838200" y="1951386"/>
            <a:ext cx="4650755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Format dan </a:t>
            </a:r>
            <a:r>
              <a:rPr lang="en-US" dirty="0" err="1"/>
              <a:t>definisi</a:t>
            </a:r>
            <a:r>
              <a:rPr lang="en-US" dirty="0"/>
              <a:t> lain (metadata) mengenai data </a:t>
            </a:r>
            <a:r>
              <a:rPr lang="en-US" dirty="0" err="1"/>
              <a:t>tersimpan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file data. 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dbf</a:t>
            </a:r>
            <a:r>
              <a:rPr lang="en-US" dirty="0"/>
              <a:t>, xml,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D8A6-60C7-8EB0-F83E-28CE228A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1DCC240-77C9-592A-7B48-2D2488B01020}"/>
              </a:ext>
            </a:extLst>
          </p:cNvPr>
          <p:cNvSpPr txBox="1">
            <a:spLocks/>
          </p:cNvSpPr>
          <p:nvPr/>
        </p:nvSpPr>
        <p:spPr>
          <a:xfrm>
            <a:off x="838200" y="-1216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Format/</a:t>
            </a:r>
            <a:r>
              <a:rPr lang="en-US" dirty="0" err="1"/>
              <a:t>Tipe</a:t>
            </a:r>
            <a:r>
              <a:rPr lang="en-US" dirty="0"/>
              <a:t>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7106C8-A13B-545E-C1A3-969ED4AAD4A2}"/>
              </a:ext>
            </a:extLst>
          </p:cNvPr>
          <p:cNvSpPr/>
          <p:nvPr/>
        </p:nvSpPr>
        <p:spPr>
          <a:xfrm>
            <a:off x="838200" y="1408241"/>
            <a:ext cx="4650757" cy="646331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Internal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AEE83-64A5-BC6F-16FE-FEF2C542EADF}"/>
              </a:ext>
            </a:extLst>
          </p:cNvPr>
          <p:cNvSpPr txBox="1"/>
          <p:nvPr/>
        </p:nvSpPr>
        <p:spPr>
          <a:xfrm>
            <a:off x="4440738" y="854243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Bentuk</a:t>
            </a:r>
            <a:r>
              <a:rPr lang="en-US" sz="2400" dirty="0"/>
              <a:t> Data </a:t>
            </a:r>
            <a:r>
              <a:rPr lang="en-US" sz="2400" dirty="0" err="1"/>
              <a:t>Tersimpan</a:t>
            </a:r>
            <a:endParaRPr lang="en-ID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EA953-30A1-AD9E-D647-9E663B0ABE8A}"/>
              </a:ext>
            </a:extLst>
          </p:cNvPr>
          <p:cNvSpPr/>
          <p:nvPr/>
        </p:nvSpPr>
        <p:spPr>
          <a:xfrm>
            <a:off x="6703043" y="1408241"/>
            <a:ext cx="4650757" cy="646331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Flat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52678-80B9-3766-2F67-BDAA10F7BD4F}"/>
              </a:ext>
            </a:extLst>
          </p:cNvPr>
          <p:cNvSpPr txBox="1"/>
          <p:nvPr/>
        </p:nvSpPr>
        <p:spPr>
          <a:xfrm>
            <a:off x="5899471" y="20545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2B264D-978B-6C27-8076-739E3C047F75}"/>
              </a:ext>
            </a:extLst>
          </p:cNvPr>
          <p:cNvSpPr/>
          <p:nvPr/>
        </p:nvSpPr>
        <p:spPr>
          <a:xfrm>
            <a:off x="6703045" y="4558758"/>
            <a:ext cx="4650755" cy="1325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dirty="0" err="1">
                <a:solidFill>
                  <a:schemeClr val="tx1"/>
                </a:solidFill>
              </a:rPr>
              <a:t>merupakan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olahan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rekapitulasi</a:t>
            </a:r>
            <a:r>
              <a:rPr lang="en-US" dirty="0">
                <a:solidFill>
                  <a:schemeClr val="tx1"/>
                </a:solidFill>
              </a:rPr>
              <a:t>) yang tidak </a:t>
            </a:r>
            <a:r>
              <a:rPr lang="en-US" dirty="0" err="1">
                <a:solidFill>
                  <a:schemeClr val="tx1"/>
                </a:solidFill>
              </a:rPr>
              <a:t>merinci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transaksi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Contoh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neraca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saldo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laporan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keuangan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7B6B6-7A92-1E88-88EF-024B36B724D8}"/>
              </a:ext>
            </a:extLst>
          </p:cNvPr>
          <p:cNvSpPr/>
          <p:nvPr/>
        </p:nvSpPr>
        <p:spPr>
          <a:xfrm>
            <a:off x="838200" y="4558758"/>
            <a:ext cx="4650755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  <a:r>
              <a:rPr lang="en-US" dirty="0" err="1"/>
              <a:t>merupakan</a:t>
            </a:r>
            <a:r>
              <a:rPr lang="en-US" dirty="0"/>
              <a:t> data </a:t>
            </a:r>
            <a:r>
              <a:rPr lang="en-US" dirty="0" err="1"/>
              <a:t>mentah</a:t>
            </a:r>
            <a:r>
              <a:rPr lang="en-US" dirty="0"/>
              <a:t> yang biasanya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transaksional</a:t>
            </a:r>
            <a:r>
              <a:rPr lang="en-US" dirty="0"/>
              <a:t>.</a:t>
            </a:r>
          </a:p>
          <a:p>
            <a:pPr algn="ctr"/>
            <a:r>
              <a:rPr lang="en-US" dirty="0" err="1"/>
              <a:t>Contoh</a:t>
            </a:r>
            <a:r>
              <a:rPr lang="en-US" dirty="0"/>
              <a:t>: Data </a:t>
            </a:r>
            <a:r>
              <a:rPr lang="en-US" dirty="0" err="1"/>
              <a:t>jurnal</a:t>
            </a:r>
            <a:r>
              <a:rPr lang="en-US" dirty="0"/>
              <a:t>, ledger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8848E4-30EE-4475-048A-1B36501AD411}"/>
              </a:ext>
            </a:extLst>
          </p:cNvPr>
          <p:cNvSpPr/>
          <p:nvPr/>
        </p:nvSpPr>
        <p:spPr>
          <a:xfrm>
            <a:off x="838200" y="4015613"/>
            <a:ext cx="4650757" cy="646331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Raw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C94E4-0E7B-4F27-8D73-35D0E2501436}"/>
              </a:ext>
            </a:extLst>
          </p:cNvPr>
          <p:cNvSpPr txBox="1"/>
          <p:nvPr/>
        </p:nvSpPr>
        <p:spPr>
          <a:xfrm>
            <a:off x="4792629" y="3481865"/>
            <a:ext cx="2606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Konten</a:t>
            </a:r>
            <a:r>
              <a:rPr lang="en-US" sz="2400" dirty="0"/>
              <a:t> Data</a:t>
            </a:r>
            <a:endParaRPr lang="en-ID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A7767-EB53-32B2-915D-26512B0F0532}"/>
              </a:ext>
            </a:extLst>
          </p:cNvPr>
          <p:cNvSpPr/>
          <p:nvPr/>
        </p:nvSpPr>
        <p:spPr>
          <a:xfrm>
            <a:off x="6703043" y="4015613"/>
            <a:ext cx="4650757" cy="646331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Report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1C2C42-0C97-933D-3C7A-C4A486565261}"/>
              </a:ext>
            </a:extLst>
          </p:cNvPr>
          <p:cNvSpPr txBox="1"/>
          <p:nvPr/>
        </p:nvSpPr>
        <p:spPr>
          <a:xfrm>
            <a:off x="5899471" y="466194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14328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7A19-2FA8-F284-F099-26BFB8CA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681EE-B098-2A86-3926-C444C19F0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1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ECFC697-58E9-406D-2573-980D5E96BCD1}"/>
              </a:ext>
            </a:extLst>
          </p:cNvPr>
          <p:cNvSpPr/>
          <p:nvPr/>
        </p:nvSpPr>
        <p:spPr>
          <a:xfrm>
            <a:off x="2388788" y="1201028"/>
            <a:ext cx="2929743" cy="20330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28B4F-A7AA-1A2B-9E71-6E643F6F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Arsitektur Umum Sistem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BF0F-2B41-AE97-01A3-4525E04A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ADEB96-C9C3-5D9B-6EE8-04B24BDFDADF}"/>
              </a:ext>
            </a:extLst>
          </p:cNvPr>
          <p:cNvSpPr/>
          <p:nvPr/>
        </p:nvSpPr>
        <p:spPr>
          <a:xfrm>
            <a:off x="2669267" y="1677750"/>
            <a:ext cx="1111623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Aplikasi Prod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33D556-F185-8B0F-FA57-8644C9F0CC49}"/>
              </a:ext>
            </a:extLst>
          </p:cNvPr>
          <p:cNvCxnSpPr>
            <a:cxnSpLocks/>
          </p:cNvCxnSpPr>
          <p:nvPr/>
        </p:nvCxnSpPr>
        <p:spPr>
          <a:xfrm flipV="1">
            <a:off x="2142259" y="2233561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Users with solid fill">
            <a:extLst>
              <a:ext uri="{FF2B5EF4-FFF2-40B4-BE49-F238E27FC236}">
                <a16:creationId xmlns:a16="http://schemas.microsoft.com/office/drawing/2014/main" id="{F1405364-0933-DB17-8039-D100BE002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809" y="167775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BB627E-2E82-B5FE-CF16-F6E88A2D31A6}"/>
              </a:ext>
            </a:extLst>
          </p:cNvPr>
          <p:cNvSpPr txBox="1"/>
          <p:nvPr/>
        </p:nvSpPr>
        <p:spPr>
          <a:xfrm>
            <a:off x="1398248" y="2407484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D3B5FB56-3AFC-4DE1-DD30-EDB2A121D6FD}"/>
              </a:ext>
            </a:extLst>
          </p:cNvPr>
          <p:cNvSpPr/>
          <p:nvPr/>
        </p:nvSpPr>
        <p:spPr>
          <a:xfrm>
            <a:off x="4268022" y="1677750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DB Prod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508124-3E99-77F4-9C62-80B2B1B6C7A6}"/>
              </a:ext>
            </a:extLst>
          </p:cNvPr>
          <p:cNvCxnSpPr>
            <a:cxnSpLocks/>
          </p:cNvCxnSpPr>
          <p:nvPr/>
        </p:nvCxnSpPr>
        <p:spPr>
          <a:xfrm flipV="1">
            <a:off x="3774964" y="2233561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9C1256-6A0A-278D-F34D-593FA5D654E8}"/>
              </a:ext>
            </a:extLst>
          </p:cNvPr>
          <p:cNvSpPr txBox="1"/>
          <p:nvPr/>
        </p:nvSpPr>
        <p:spPr>
          <a:xfrm>
            <a:off x="2531630" y="1234938"/>
            <a:ext cx="264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 Environment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586D6B-708A-04C7-187D-1D9FC1BB2F2F}"/>
              </a:ext>
            </a:extLst>
          </p:cNvPr>
          <p:cNvSpPr/>
          <p:nvPr/>
        </p:nvSpPr>
        <p:spPr>
          <a:xfrm>
            <a:off x="2388788" y="3663668"/>
            <a:ext cx="2929743" cy="20330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CD42A-BD2B-7F48-7F2B-9749B13CDE6B}"/>
              </a:ext>
            </a:extLst>
          </p:cNvPr>
          <p:cNvSpPr/>
          <p:nvPr/>
        </p:nvSpPr>
        <p:spPr>
          <a:xfrm>
            <a:off x="2669267" y="4142107"/>
            <a:ext cx="1111623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Aplikasi Dev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6AD431-DF26-462B-250B-9ED9E79860AF}"/>
              </a:ext>
            </a:extLst>
          </p:cNvPr>
          <p:cNvCxnSpPr>
            <a:cxnSpLocks/>
          </p:cNvCxnSpPr>
          <p:nvPr/>
        </p:nvCxnSpPr>
        <p:spPr>
          <a:xfrm flipV="1">
            <a:off x="2142259" y="4697918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s with solid fill">
            <a:extLst>
              <a:ext uri="{FF2B5EF4-FFF2-40B4-BE49-F238E27FC236}">
                <a16:creationId xmlns:a16="http://schemas.microsoft.com/office/drawing/2014/main" id="{C2AC3E8B-0A8C-0E59-673B-846D25F5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809" y="4142107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A936E7-152C-A1B5-4D5D-F349453AA1FD}"/>
              </a:ext>
            </a:extLst>
          </p:cNvPr>
          <p:cNvSpPr txBox="1"/>
          <p:nvPr/>
        </p:nvSpPr>
        <p:spPr>
          <a:xfrm>
            <a:off x="965095" y="4871841"/>
            <a:ext cx="14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</a:t>
            </a:r>
          </a:p>
        </p:txBody>
      </p:sp>
      <p:sp>
        <p:nvSpPr>
          <p:cNvPr id="25" name="Can 12">
            <a:extLst>
              <a:ext uri="{FF2B5EF4-FFF2-40B4-BE49-F238E27FC236}">
                <a16:creationId xmlns:a16="http://schemas.microsoft.com/office/drawing/2014/main" id="{250D2CAC-5349-058F-9575-F652C755B195}"/>
              </a:ext>
            </a:extLst>
          </p:cNvPr>
          <p:cNvSpPr/>
          <p:nvPr/>
        </p:nvSpPr>
        <p:spPr>
          <a:xfrm>
            <a:off x="4268022" y="4142107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DB Dev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CCFACC-0CD3-AEF6-0D03-08073DA2E4F1}"/>
              </a:ext>
            </a:extLst>
          </p:cNvPr>
          <p:cNvCxnSpPr>
            <a:cxnSpLocks/>
          </p:cNvCxnSpPr>
          <p:nvPr/>
        </p:nvCxnSpPr>
        <p:spPr>
          <a:xfrm flipV="1">
            <a:off x="3774964" y="4697918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6A15AB-A3CC-DCBD-D19E-DFE03B4EEA9B}"/>
              </a:ext>
            </a:extLst>
          </p:cNvPr>
          <p:cNvSpPr txBox="1"/>
          <p:nvPr/>
        </p:nvSpPr>
        <p:spPr>
          <a:xfrm>
            <a:off x="2422738" y="3692845"/>
            <a:ext cx="289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Environment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119A23-22B8-7579-72E5-2A3D8A1633FB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flipV="1">
            <a:off x="3853660" y="3234109"/>
            <a:ext cx="0" cy="42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611D40-C131-88FB-0004-E666C6BE804D}"/>
              </a:ext>
            </a:extLst>
          </p:cNvPr>
          <p:cNvSpPr txBox="1"/>
          <p:nvPr/>
        </p:nvSpPr>
        <p:spPr>
          <a:xfrm>
            <a:off x="3853659" y="3313034"/>
            <a:ext cx="115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Deployment</a:t>
            </a:r>
          </a:p>
        </p:txBody>
      </p:sp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EDA73722-C402-8986-AFAA-265876300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1804" y="2776909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27C839-7FA2-B510-4F21-438E5019D647}"/>
              </a:ext>
            </a:extLst>
          </p:cNvPr>
          <p:cNvSpPr txBox="1"/>
          <p:nvPr/>
        </p:nvSpPr>
        <p:spPr>
          <a:xfrm>
            <a:off x="8015252" y="3644097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285809-5A5D-CE77-FFCA-9444363F403E}"/>
              </a:ext>
            </a:extLst>
          </p:cNvPr>
          <p:cNvCxnSpPr/>
          <p:nvPr/>
        </p:nvCxnSpPr>
        <p:spPr>
          <a:xfrm flipH="1">
            <a:off x="7169285" y="3313034"/>
            <a:ext cx="845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10202DB-099F-8CE0-061A-C6D2DDEB63C1}"/>
              </a:ext>
            </a:extLst>
          </p:cNvPr>
          <p:cNvSpPr txBox="1"/>
          <p:nvPr/>
        </p:nvSpPr>
        <p:spPr>
          <a:xfrm>
            <a:off x="6487339" y="2825293"/>
            <a:ext cx="5293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660A6A-3FCD-0C56-11DB-103E00C164BB}"/>
              </a:ext>
            </a:extLst>
          </p:cNvPr>
          <p:cNvSpPr txBox="1"/>
          <p:nvPr/>
        </p:nvSpPr>
        <p:spPr>
          <a:xfrm>
            <a:off x="5872288" y="2335641"/>
            <a:ext cx="172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Akses</a:t>
            </a:r>
            <a:r>
              <a:rPr lang="en-US" dirty="0"/>
              <a:t> yang mana</a:t>
            </a:r>
          </a:p>
        </p:txBody>
      </p:sp>
    </p:spTree>
    <p:extLst>
      <p:ext uri="{BB962C8B-B14F-4D97-AF65-F5344CB8AC3E}">
        <p14:creationId xmlns:p14="http://schemas.microsoft.com/office/powerpoint/2010/main" val="169867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962931-2D9D-C09D-5383-97B05E125112}"/>
              </a:ext>
            </a:extLst>
          </p:cNvPr>
          <p:cNvSpPr/>
          <p:nvPr/>
        </p:nvSpPr>
        <p:spPr>
          <a:xfrm>
            <a:off x="5843553" y="1630683"/>
            <a:ext cx="1530013" cy="1009076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28B4F-A7AA-1A2B-9E71-6E643F6F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 Auditor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BF0F-2B41-AE97-01A3-4525E04A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EDA73722-C402-8986-AFAA-26587630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776909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27C839-7FA2-B510-4F21-438E5019D647}"/>
              </a:ext>
            </a:extLst>
          </p:cNvPr>
          <p:cNvSpPr txBox="1"/>
          <p:nvPr/>
        </p:nvSpPr>
        <p:spPr>
          <a:xfrm>
            <a:off x="821648" y="3644097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DCC3E-836E-CEE3-7A9C-EEDB32747CD1}"/>
              </a:ext>
            </a:extLst>
          </p:cNvPr>
          <p:cNvSpPr/>
          <p:nvPr/>
        </p:nvSpPr>
        <p:spPr>
          <a:xfrm>
            <a:off x="2363821" y="1731523"/>
            <a:ext cx="1322962" cy="807396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ToD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77BCB0-2B71-F8FA-FA6F-3E3FE3064F25}"/>
              </a:ext>
            </a:extLst>
          </p:cNvPr>
          <p:cNvSpPr/>
          <p:nvPr/>
        </p:nvSpPr>
        <p:spPr>
          <a:xfrm>
            <a:off x="2363821" y="4319082"/>
            <a:ext cx="1322962" cy="807396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ToE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33788-5853-6455-086F-4CE3B775720F}"/>
              </a:ext>
            </a:extLst>
          </p:cNvPr>
          <p:cNvCxnSpPr>
            <a:cxnSpLocks/>
          </p:cNvCxnSpPr>
          <p:nvPr/>
        </p:nvCxnSpPr>
        <p:spPr>
          <a:xfrm flipV="1">
            <a:off x="1769151" y="2250374"/>
            <a:ext cx="493098" cy="983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8DEF0-5379-42A4-F300-D0DCB1BF051B}"/>
              </a:ext>
            </a:extLst>
          </p:cNvPr>
          <p:cNvCxnSpPr>
            <a:cxnSpLocks/>
          </p:cNvCxnSpPr>
          <p:nvPr/>
        </p:nvCxnSpPr>
        <p:spPr>
          <a:xfrm>
            <a:off x="1769151" y="3234109"/>
            <a:ext cx="493098" cy="1343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AF20DDE-F4BB-4791-B05E-13852DAA8470}"/>
              </a:ext>
            </a:extLst>
          </p:cNvPr>
          <p:cNvSpPr/>
          <p:nvPr/>
        </p:nvSpPr>
        <p:spPr>
          <a:xfrm>
            <a:off x="4281453" y="1731523"/>
            <a:ext cx="1322962" cy="807396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aplikasi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941288-5A96-0413-32AA-975850B6C78A}"/>
              </a:ext>
            </a:extLst>
          </p:cNvPr>
          <p:cNvSpPr/>
          <p:nvPr/>
        </p:nvSpPr>
        <p:spPr>
          <a:xfrm>
            <a:off x="4281453" y="4319082"/>
            <a:ext cx="1322962" cy="807396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E3081-5405-CDEE-90E0-448C48679D7F}"/>
              </a:ext>
            </a:extLst>
          </p:cNvPr>
          <p:cNvSpPr/>
          <p:nvPr/>
        </p:nvSpPr>
        <p:spPr>
          <a:xfrm>
            <a:off x="7600206" y="1630683"/>
            <a:ext cx="1530013" cy="1009076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0A3F2-AE25-2573-C13C-407528F2A834}"/>
              </a:ext>
            </a:extLst>
          </p:cNvPr>
          <p:cNvSpPr/>
          <p:nvPr/>
        </p:nvSpPr>
        <p:spPr>
          <a:xfrm>
            <a:off x="9356859" y="1630683"/>
            <a:ext cx="1530013" cy="1009076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Production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477491-3581-F8DD-2A51-BA60CE4B4C0E}"/>
              </a:ext>
            </a:extLst>
          </p:cNvPr>
          <p:cNvSpPr/>
          <p:nvPr/>
        </p:nvSpPr>
        <p:spPr>
          <a:xfrm>
            <a:off x="5843553" y="4218241"/>
            <a:ext cx="1530013" cy="1009076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DB Access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C9DDE5-0224-A4E4-5E6C-26F86907AEF0}"/>
              </a:ext>
            </a:extLst>
          </p:cNvPr>
          <p:cNvSpPr/>
          <p:nvPr/>
        </p:nvSpPr>
        <p:spPr>
          <a:xfrm>
            <a:off x="7600206" y="4218241"/>
            <a:ext cx="1530013" cy="1009076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62430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6329</TotalTime>
  <Words>1518</Words>
  <Application>Microsoft Office PowerPoint</Application>
  <PresentationFormat>Widescreen</PresentationFormat>
  <Paragraphs>384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Bernard MT Condensed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Akses, Impor dan Ekspor Data</vt:lpstr>
      <vt:lpstr>PowerPoint Presentation</vt:lpstr>
      <vt:lpstr>PowerPoint Presentation</vt:lpstr>
      <vt:lpstr>Tipe dan Jenis Data</vt:lpstr>
      <vt:lpstr>PowerPoint Presentation</vt:lpstr>
      <vt:lpstr>PowerPoint Presentation</vt:lpstr>
      <vt:lpstr>Akses Data</vt:lpstr>
      <vt:lpstr>Arsitektur Umum Sistem Informasi</vt:lpstr>
      <vt:lpstr>Akses Auditor</vt:lpstr>
      <vt:lpstr>Akses Data (DB Access)</vt:lpstr>
      <vt:lpstr>Akses Data (Export)</vt:lpstr>
      <vt:lpstr>Import Data</vt:lpstr>
      <vt:lpstr>Lingkup Latihan Impor Data</vt:lpstr>
      <vt:lpstr>Lingkup Latihan Impor Data</vt:lpstr>
      <vt:lpstr>Alur Umum Impor Data I</vt:lpstr>
      <vt:lpstr>Alur Umum Impor Data II</vt:lpstr>
      <vt:lpstr>PowerPoint Presentation</vt:lpstr>
      <vt:lpstr>Delimited File</vt:lpstr>
      <vt:lpstr>Fixed Width</vt:lpstr>
      <vt:lpstr>Non-Text Data</vt:lpstr>
      <vt:lpstr>Latihan Impor</vt:lpstr>
      <vt:lpstr>Ekspor Data</vt:lpstr>
      <vt:lpstr>Ekspor Data</vt:lpstr>
      <vt:lpstr>Lampiran</vt:lpstr>
      <vt:lpstr>PowerPoint Presentation</vt:lpstr>
      <vt:lpstr>Delimited File</vt:lpstr>
      <vt:lpstr>Delimited File</vt:lpstr>
      <vt:lpstr>Delimited File</vt:lpstr>
      <vt:lpstr>Delimited File</vt:lpstr>
      <vt:lpstr>PowerPoint Presentation</vt:lpstr>
      <vt:lpstr>Fixed Width</vt:lpstr>
      <vt:lpstr>Fixed Width</vt:lpstr>
      <vt:lpstr>Fixed Width</vt:lpstr>
      <vt:lpstr>.mdb</vt:lpstr>
      <vt:lpstr>mdb</vt:lpstr>
      <vt:lpstr>.dbf</vt:lpstr>
      <vt:lpstr>dbf</vt:lpstr>
      <vt:lpstr>xBRL</vt:lpstr>
      <vt:lpstr>xBRL</vt:lpstr>
      <vt:lpstr>xBRL</vt:lpstr>
      <vt:lpstr>JSON</vt:lpstr>
      <vt:lpstr>JSON</vt:lpstr>
      <vt:lpstr>JSON</vt:lpstr>
      <vt:lpstr>JSON</vt:lpstr>
      <vt:lpstr>JSON</vt:lpstr>
      <vt:lpstr>JSON</vt:lpstr>
      <vt:lpstr>JSON</vt:lpstr>
      <vt:lpstr>JSON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49</cp:revision>
  <dcterms:created xsi:type="dcterms:W3CDTF">2023-09-18T04:21:25Z</dcterms:created>
  <dcterms:modified xsi:type="dcterms:W3CDTF">2024-04-22T04:31:20Z</dcterms:modified>
</cp:coreProperties>
</file>